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E251E-0ABA-4329-A572-52DF5BF2EDF7}" type="datetimeFigureOut">
              <a:rPr lang="en-US" smtClean="0"/>
              <a:pPr/>
              <a:t>12/4/2015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BAB8-A130-4741-AEED-2545B45A2E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Affirmative and Negative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2</a:t>
            </a:r>
          </a:p>
          <a:p>
            <a:r>
              <a:rPr lang="en-US" dirty="0" smtClean="0"/>
              <a:t>7.1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105400" y="914400"/>
            <a:ext cx="3429000" cy="639762"/>
          </a:xfrm>
        </p:spPr>
        <p:txBody>
          <a:bodyPr/>
          <a:lstStyle/>
          <a:p>
            <a:r>
              <a:rPr lang="en-US" sz="6000" dirty="0" smtClean="0"/>
              <a:t>Negative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14400" y="1143000"/>
            <a:ext cx="3429000" cy="639762"/>
          </a:xfrm>
        </p:spPr>
        <p:txBody>
          <a:bodyPr/>
          <a:lstStyle/>
          <a:p>
            <a:r>
              <a:rPr lang="en-US" sz="5400" dirty="0" smtClean="0"/>
              <a:t>Affirmative</a:t>
            </a: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685800" y="1828800"/>
          <a:ext cx="3810000" cy="4572002"/>
        </p:xfrm>
        <a:graphic>
          <a:graphicData uri="http://schemas.openxmlformats.org/drawingml/2006/table">
            <a:tbl>
              <a:tblPr firstRow="1" bandRow="1">
                <a:effectLst/>
                <a:tableStyleId>{E269D01E-BC32-4049-B463-5C60D7B0CCD2}</a:tableStyleId>
              </a:tblPr>
              <a:tblGrid>
                <a:gridCol w="1905000"/>
                <a:gridCol w="1905000"/>
              </a:tblGrid>
              <a:tr h="93670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Alguien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Someone;</a:t>
                      </a:r>
                      <a:r>
                        <a:rPr lang="en-US" baseline="0" dirty="0" smtClean="0"/>
                        <a:t> anyone</a:t>
                      </a:r>
                      <a:endParaRPr lang="en-US" b="1" dirty="0"/>
                    </a:p>
                  </a:txBody>
                  <a:tcPr/>
                </a:tc>
              </a:tr>
              <a:tr h="5426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something</a:t>
                      </a:r>
                      <a:endParaRPr lang="en-US" b="1" dirty="0"/>
                    </a:p>
                  </a:txBody>
                  <a:tcPr/>
                </a:tc>
              </a:tr>
              <a:tr h="5426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Algún</a:t>
                      </a:r>
                      <a:r>
                        <a:rPr lang="en-US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</a:t>
                      </a:r>
                      <a:r>
                        <a:rPr lang="en-US" baseline="0" dirty="0" smtClean="0"/>
                        <a:t>, any</a:t>
                      </a:r>
                      <a:endParaRPr lang="en-US" b="1" dirty="0"/>
                    </a:p>
                  </a:txBody>
                  <a:tcPr/>
                </a:tc>
              </a:tr>
              <a:tr h="5426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Alguno</a:t>
                      </a:r>
                      <a:r>
                        <a:rPr lang="en-US" dirty="0" smtClean="0"/>
                        <a:t>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Some, any</a:t>
                      </a:r>
                      <a:endParaRPr lang="en-US" b="1" dirty="0"/>
                    </a:p>
                  </a:txBody>
                  <a:tcPr/>
                </a:tc>
              </a:tr>
              <a:tr h="5426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Alguna</a:t>
                      </a:r>
                      <a:r>
                        <a:rPr lang="en-US" dirty="0" smtClean="0"/>
                        <a:t>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Some, any</a:t>
                      </a:r>
                      <a:endParaRPr lang="en-US" b="1" dirty="0"/>
                    </a:p>
                  </a:txBody>
                  <a:tcPr/>
                </a:tc>
              </a:tr>
              <a:tr h="5426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Siempre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Always</a:t>
                      </a:r>
                      <a:endParaRPr lang="en-US" b="1" dirty="0"/>
                    </a:p>
                  </a:txBody>
                  <a:tcPr/>
                </a:tc>
              </a:tr>
              <a:tr h="9218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También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also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724400" y="1828800"/>
          <a:ext cx="3810000" cy="4571999"/>
        </p:xfrm>
        <a:graphic>
          <a:graphicData uri="http://schemas.openxmlformats.org/drawingml/2006/table">
            <a:tbl>
              <a:tblPr firstRow="1" bandRow="1">
                <a:effectLst>
                  <a:innerShdw blurRad="101600">
                    <a:srgbClr val="FFFFFF">
                      <a:alpha val="75000"/>
                    </a:srgbClr>
                  </a:innerShdw>
                  <a:outerShdw blurRad="63500" sx="101000" sy="101000" rotWithShape="0">
                    <a:srgbClr val="FFFFFF">
                      <a:alpha val="50000"/>
                    </a:srgbClr>
                  </a:outerShdw>
                </a:effectLst>
                <a:tableStyleId>{E269D01E-BC32-4049-B463-5C60D7B0CCD2}</a:tableStyleId>
              </a:tblPr>
              <a:tblGrid>
                <a:gridCol w="1905000"/>
                <a:gridCol w="1905000"/>
              </a:tblGrid>
              <a:tr h="7784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one, nobody</a:t>
                      </a:r>
                      <a:endParaRPr lang="en-US" dirty="0"/>
                    </a:p>
                  </a:txBody>
                  <a:tcPr/>
                </a:tc>
              </a:tr>
              <a:tr h="451021">
                <a:tc>
                  <a:txBody>
                    <a:bodyPr/>
                    <a:lstStyle/>
                    <a:p>
                      <a:r>
                        <a:rPr lang="en-US" dirty="0" smtClean="0"/>
                        <a:t>Nada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Nothing</a:t>
                      </a:r>
                      <a:endParaRPr lang="en-US" dirty="0"/>
                    </a:p>
                  </a:txBody>
                  <a:tcPr/>
                </a:tc>
              </a:tr>
              <a:tr h="7043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Ningún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No, none,</a:t>
                      </a:r>
                      <a:r>
                        <a:rPr lang="en-US" sz="1600" baseline="0" dirty="0" smtClean="0"/>
                        <a:t> not any</a:t>
                      </a:r>
                      <a:endParaRPr lang="en-US" sz="1600" dirty="0"/>
                    </a:p>
                  </a:txBody>
                  <a:tcPr/>
                </a:tc>
              </a:tr>
              <a:tr h="7043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Ninguno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No, none,</a:t>
                      </a:r>
                      <a:r>
                        <a:rPr lang="en-US" sz="1600" baseline="0" dirty="0" smtClean="0"/>
                        <a:t> not any</a:t>
                      </a:r>
                      <a:endParaRPr lang="en-US" sz="1600" dirty="0"/>
                    </a:p>
                  </a:txBody>
                  <a:tcPr/>
                </a:tc>
              </a:tr>
              <a:tr h="7043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Ninguna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No, none</a:t>
                      </a:r>
                      <a:r>
                        <a:rPr lang="en-US" sz="1600" baseline="0" dirty="0" smtClean="0"/>
                        <a:t>, not any</a:t>
                      </a:r>
                      <a:endParaRPr lang="en-US" sz="1600" dirty="0"/>
                    </a:p>
                  </a:txBody>
                  <a:tcPr/>
                </a:tc>
              </a:tr>
              <a:tr h="45102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Nunca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Never</a:t>
                      </a:r>
                      <a:endParaRPr lang="en-US" dirty="0"/>
                    </a:p>
                  </a:txBody>
                  <a:tcPr/>
                </a:tc>
              </a:tr>
              <a:tr h="77847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Tampoco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Neither, either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16200000" flipH="1">
            <a:off x="1638300" y="3619500"/>
            <a:ext cx="5943600" cy="76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</a:t>
            </a:r>
            <a:r>
              <a:rPr lang="en-US" dirty="0" err="1" smtClean="0"/>
              <a:t>Importante</a:t>
            </a:r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1"/>
          </a:xfrm>
        </p:spPr>
        <p:txBody>
          <a:bodyPr>
            <a:normAutofit/>
          </a:bodyPr>
          <a:lstStyle/>
          <a:p>
            <a:r>
              <a:rPr lang="en-US" sz="2800" i="1" dirty="0" err="1" smtClean="0"/>
              <a:t>Alguno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alguna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algunos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algunas</a:t>
            </a:r>
            <a:r>
              <a:rPr lang="en-US" sz="2800" i="1" dirty="0" smtClean="0"/>
              <a:t> </a:t>
            </a:r>
            <a:r>
              <a:rPr lang="en-US" sz="2800" dirty="0" smtClean="0"/>
              <a:t>and </a:t>
            </a:r>
            <a:r>
              <a:rPr lang="en-US" sz="2800" i="1" dirty="0" err="1" smtClean="0"/>
              <a:t>ninguno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ninguna</a:t>
            </a:r>
            <a:r>
              <a:rPr lang="en-US" sz="2800" dirty="0" smtClean="0"/>
              <a:t> match the number (singular or plural) and gender (masculine or feminine) of the noun to which the refer.</a:t>
            </a:r>
          </a:p>
          <a:p>
            <a:pPr lvl="1"/>
            <a:r>
              <a:rPr lang="en-US" sz="2800" i="1" dirty="0" smtClean="0"/>
              <a:t>¿</a:t>
            </a:r>
            <a:r>
              <a:rPr lang="en-US" sz="2800" dirty="0" err="1" smtClean="0"/>
              <a:t>Uds</a:t>
            </a:r>
            <a:r>
              <a:rPr lang="en-US" sz="2800" dirty="0" smtClean="0"/>
              <a:t>. van al </a:t>
            </a:r>
            <a:r>
              <a:rPr lang="en-US" sz="2800" dirty="0" err="1" smtClean="0"/>
              <a:t>laboratorio</a:t>
            </a:r>
            <a:r>
              <a:rPr lang="en-US" sz="2800" dirty="0" smtClean="0"/>
              <a:t> de </a:t>
            </a:r>
            <a:r>
              <a:rPr lang="en-US" sz="2800" dirty="0" err="1" smtClean="0"/>
              <a:t>computadoras</a:t>
            </a:r>
            <a:r>
              <a:rPr lang="en-US" sz="2800" dirty="0" smtClean="0"/>
              <a:t> en </a:t>
            </a:r>
            <a:r>
              <a:rPr lang="en-US" sz="2800" b="1" i="1" u="sng" dirty="0" err="1" smtClean="0"/>
              <a:t>algunas</a:t>
            </a:r>
            <a:r>
              <a:rPr lang="en-US" sz="2800" dirty="0" smtClean="0"/>
              <a:t> </a:t>
            </a:r>
            <a:r>
              <a:rPr lang="en-US" sz="2800" dirty="0" err="1" smtClean="0"/>
              <a:t>clases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No, no </a:t>
            </a:r>
            <a:r>
              <a:rPr lang="en-US" sz="2800" dirty="0" err="1" smtClean="0"/>
              <a:t>vamos</a:t>
            </a:r>
            <a:r>
              <a:rPr lang="en-US" sz="2800" dirty="0" smtClean="0"/>
              <a:t> al </a:t>
            </a:r>
            <a:r>
              <a:rPr lang="en-US" sz="2800" dirty="0" err="1" smtClean="0"/>
              <a:t>laboratorio</a:t>
            </a:r>
            <a:r>
              <a:rPr lang="en-US" sz="2800" dirty="0" smtClean="0"/>
              <a:t> en </a:t>
            </a:r>
            <a:r>
              <a:rPr lang="en-US" sz="2800" b="1" i="1" u="sng" dirty="0" err="1" smtClean="0"/>
              <a:t>ninguna</a:t>
            </a:r>
            <a:r>
              <a:rPr lang="en-US" sz="2800" dirty="0" smtClean="0"/>
              <a:t> </a:t>
            </a:r>
            <a:r>
              <a:rPr lang="en-US" sz="2800" dirty="0" err="1" smtClean="0"/>
              <a:t>clase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</a:t>
            </a:r>
            <a:r>
              <a:rPr lang="en-US" dirty="0" err="1" smtClean="0"/>
              <a:t>Importante</a:t>
            </a:r>
            <a:r>
              <a:rPr lang="en-US" dirty="0" smtClean="0"/>
              <a:t>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581900" cy="40386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</a:t>
            </a:r>
            <a:r>
              <a:rPr lang="en-US" sz="2800" i="1" dirty="0" err="1" smtClean="0"/>
              <a:t>alguno</a:t>
            </a:r>
            <a:r>
              <a:rPr lang="en-US" sz="2800" dirty="0" smtClean="0"/>
              <a:t> and </a:t>
            </a:r>
            <a:r>
              <a:rPr lang="en-US" sz="2800" i="1" dirty="0" err="1" smtClean="0"/>
              <a:t>ninguno</a:t>
            </a:r>
            <a:r>
              <a:rPr lang="en-US" sz="2800" i="1" dirty="0" smtClean="0"/>
              <a:t> </a:t>
            </a:r>
            <a:r>
              <a:rPr lang="en-US" sz="2800" dirty="0" smtClean="0"/>
              <a:t>come before a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masculine singular noun</a:t>
            </a:r>
            <a:r>
              <a:rPr lang="en-US" sz="2800" dirty="0" smtClean="0"/>
              <a:t>, they change to </a:t>
            </a:r>
            <a:r>
              <a:rPr lang="en-US" sz="2800" i="1" dirty="0" err="1" smtClean="0"/>
              <a:t>algún</a:t>
            </a:r>
            <a:r>
              <a:rPr lang="en-US" sz="2800" i="1" dirty="0" smtClean="0"/>
              <a:t> </a:t>
            </a:r>
            <a:r>
              <a:rPr lang="en-US" sz="2800" dirty="0" smtClean="0"/>
              <a:t>and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ningún</a:t>
            </a:r>
            <a:r>
              <a:rPr lang="en-US" sz="2800" i="1" dirty="0" smtClean="0"/>
              <a:t>.</a:t>
            </a:r>
          </a:p>
          <a:p>
            <a:pPr lvl="1"/>
            <a:r>
              <a:rPr lang="en-US" sz="2800" i="1" dirty="0" smtClean="0"/>
              <a:t>¿</a:t>
            </a:r>
            <a:r>
              <a:rPr lang="en-US" sz="2800" dirty="0" smtClean="0"/>
              <a:t>Vas a </a:t>
            </a:r>
            <a:r>
              <a:rPr lang="en-US" sz="2800" dirty="0" err="1" smtClean="0"/>
              <a:t>dar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algún</a:t>
            </a:r>
            <a:r>
              <a:rPr lang="en-US" sz="2800" dirty="0" smtClean="0"/>
              <a:t> </a:t>
            </a:r>
            <a:r>
              <a:rPr lang="en-US" sz="2800" dirty="0" err="1" smtClean="0"/>
              <a:t>discurso</a:t>
            </a:r>
            <a:r>
              <a:rPr lang="en-US" sz="2800" dirty="0" smtClean="0"/>
              <a:t> en la </a:t>
            </a:r>
            <a:r>
              <a:rPr lang="en-US" sz="2800" dirty="0" err="1" smtClean="0"/>
              <a:t>clase</a:t>
            </a:r>
            <a:r>
              <a:rPr lang="en-US" sz="2800" dirty="0" smtClean="0"/>
              <a:t> de </a:t>
            </a:r>
            <a:r>
              <a:rPr lang="en-US" sz="2800" dirty="0" err="1" smtClean="0"/>
              <a:t>inglés</a:t>
            </a:r>
            <a:r>
              <a:rPr lang="en-US" sz="2800" dirty="0" smtClean="0"/>
              <a:t>?</a:t>
            </a:r>
          </a:p>
          <a:p>
            <a:pPr lvl="1"/>
            <a:r>
              <a:rPr lang="en-US" sz="2800" dirty="0" smtClean="0"/>
              <a:t>No, no </a:t>
            </a:r>
            <a:r>
              <a:rPr lang="en-US" sz="2800" dirty="0" err="1" smtClean="0"/>
              <a:t>voy</a:t>
            </a:r>
            <a:r>
              <a:rPr lang="en-US" sz="2800" dirty="0" smtClean="0"/>
              <a:t> a </a:t>
            </a:r>
            <a:r>
              <a:rPr lang="en-US" sz="2800" dirty="0" err="1" smtClean="0"/>
              <a:t>dar</a:t>
            </a:r>
            <a:r>
              <a:rPr lang="en-US" sz="2800" dirty="0" smtClean="0"/>
              <a:t> </a:t>
            </a:r>
            <a:r>
              <a:rPr lang="en-US" sz="2800" b="1" i="1" dirty="0" err="1" smtClean="0"/>
              <a:t>ningún</a:t>
            </a:r>
            <a:r>
              <a:rPr lang="en-US" sz="2800" dirty="0" smtClean="0"/>
              <a:t> </a:t>
            </a:r>
            <a:r>
              <a:rPr lang="en-US" sz="2800" dirty="0" err="1" smtClean="0"/>
              <a:t>discurso</a:t>
            </a:r>
            <a:r>
              <a:rPr lang="en-US" sz="2800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99294" cy="1461247"/>
          </a:xfrm>
        </p:spPr>
        <p:txBody>
          <a:bodyPr/>
          <a:lstStyle/>
          <a:p>
            <a:r>
              <a:rPr lang="en-US" sz="3200" dirty="0" err="1" smtClean="0"/>
              <a:t>Paco</a:t>
            </a:r>
            <a:r>
              <a:rPr lang="en-US" sz="3200" dirty="0" smtClean="0"/>
              <a:t> and Nora are talking about class. Look at the underlined words in each sentence. Write a + if the word is affirmative and – if the word </a:t>
            </a:r>
            <a:r>
              <a:rPr lang="en-US" sz="3200" smtClean="0"/>
              <a:t>is negative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34339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tú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err="1" smtClean="0"/>
              <a:t>haces</a:t>
            </a:r>
            <a:r>
              <a:rPr lang="en-US" sz="2400" dirty="0" smtClean="0"/>
              <a:t> </a:t>
            </a:r>
            <a:r>
              <a:rPr lang="en-US" sz="2400" dirty="0" err="1" smtClean="0"/>
              <a:t>preguntas</a:t>
            </a:r>
            <a:r>
              <a:rPr lang="en-US" sz="2400" dirty="0" smtClean="0"/>
              <a:t> en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clase</a:t>
            </a:r>
            <a:r>
              <a:rPr lang="en-US" sz="2400" dirty="0" smtClean="0"/>
              <a:t>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nunca</a:t>
            </a:r>
            <a:r>
              <a:rPr lang="en-US" sz="2400" dirty="0" smtClean="0"/>
              <a:t> </a:t>
            </a:r>
            <a:r>
              <a:rPr lang="en-US" sz="2400" dirty="0" err="1" smtClean="0"/>
              <a:t>entiendo</a:t>
            </a:r>
            <a:r>
              <a:rPr lang="en-US" sz="2400" dirty="0" smtClean="0"/>
              <a:t> y me </a:t>
            </a:r>
            <a:r>
              <a:rPr lang="en-US" sz="2400" dirty="0" err="1" smtClean="0"/>
              <a:t>gusta</a:t>
            </a:r>
            <a:r>
              <a:rPr lang="en-US" sz="2400" dirty="0" smtClean="0"/>
              <a:t> </a:t>
            </a:r>
            <a:r>
              <a:rPr lang="en-US" sz="2400" dirty="0" err="1" smtClean="0"/>
              <a:t>entender</a:t>
            </a:r>
            <a:r>
              <a:rPr lang="en-US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¿</a:t>
            </a:r>
            <a:r>
              <a:rPr lang="en-US" sz="2400" dirty="0" err="1" smtClean="0"/>
              <a:t>Conoces</a:t>
            </a:r>
            <a:r>
              <a:rPr lang="en-US" sz="2400" dirty="0" smtClean="0"/>
              <a:t> a Mariana? A </a:t>
            </a:r>
            <a:r>
              <a:rPr lang="en-US" sz="2400" dirty="0" err="1" smtClean="0"/>
              <a:t>ella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también</a:t>
            </a:r>
            <a:r>
              <a:rPr lang="en-US" sz="2400" dirty="0" smtClean="0"/>
              <a:t> le </a:t>
            </a:r>
            <a:r>
              <a:rPr lang="en-US" sz="2400" dirty="0" err="1" smtClean="0"/>
              <a:t>gusta</a:t>
            </a:r>
            <a:r>
              <a:rPr lang="en-US" sz="2400" dirty="0" smtClean="0"/>
              <a:t> </a:t>
            </a:r>
            <a:r>
              <a:rPr lang="en-US" sz="2400" dirty="0" err="1" smtClean="0"/>
              <a:t>hacer</a:t>
            </a:r>
            <a:r>
              <a:rPr lang="en-US" sz="2400" dirty="0" smtClean="0"/>
              <a:t> </a:t>
            </a:r>
            <a:r>
              <a:rPr lang="en-US" sz="2400" dirty="0" err="1" smtClean="0"/>
              <a:t>preguntas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¡</a:t>
            </a:r>
            <a:r>
              <a:rPr lang="en-US" sz="2400" dirty="0" err="1" smtClean="0"/>
              <a:t>Sí</a:t>
            </a:r>
            <a:r>
              <a:rPr lang="en-US" sz="2400" dirty="0" smtClean="0"/>
              <a:t>! Ella </a:t>
            </a:r>
            <a:r>
              <a:rPr lang="en-US" sz="2400" u="sng" dirty="0" err="1" smtClean="0"/>
              <a:t>tampoco</a:t>
            </a:r>
            <a:r>
              <a:rPr lang="en-US" sz="2400" dirty="0" smtClean="0"/>
              <a:t> </a:t>
            </a:r>
            <a:r>
              <a:rPr lang="en-US" sz="2400" dirty="0" err="1" smtClean="0"/>
              <a:t>entiende</a:t>
            </a:r>
            <a:r>
              <a:rPr lang="en-US" sz="2400" dirty="0" smtClean="0"/>
              <a:t> la </a:t>
            </a:r>
            <a:r>
              <a:rPr lang="en-US" sz="2400" dirty="0" err="1" smtClean="0"/>
              <a:t>clase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quiero</a:t>
            </a:r>
            <a:r>
              <a:rPr lang="en-US" sz="2400" dirty="0" smtClean="0"/>
              <a:t> </a:t>
            </a:r>
            <a:r>
              <a:rPr lang="en-US" sz="2400" dirty="0" err="1" smtClean="0"/>
              <a:t>ayudar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también</a:t>
            </a:r>
            <a:r>
              <a:rPr lang="en-US" sz="2400" dirty="0" smtClean="0"/>
              <a:t> </a:t>
            </a:r>
            <a:r>
              <a:rPr lang="en-US" sz="2400" dirty="0" err="1" smtClean="0"/>
              <a:t>quiero</a:t>
            </a:r>
            <a:r>
              <a:rPr lang="en-US" sz="2400" dirty="0" smtClean="0"/>
              <a:t> </a:t>
            </a:r>
            <a:r>
              <a:rPr lang="en-US" sz="2400" dirty="0" err="1" smtClean="0"/>
              <a:t>ayudar</a:t>
            </a:r>
            <a:r>
              <a:rPr lang="en-US" sz="2400" dirty="0" smtClean="0"/>
              <a:t> a Marina.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0" y="17526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77200" y="2286000"/>
            <a:ext cx="433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34400" y="2895600"/>
            <a:ext cx="3712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05400" y="44958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810000"/>
            <a:ext cx="4331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flipH="1">
            <a:off x="6172200" y="5029200"/>
            <a:ext cx="45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accent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5" grpId="0"/>
      <p:bldP spid="7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Change the underlined word in each sentence to its opposite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876800" cy="4267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/>
              <a:t>Alguien</a:t>
            </a:r>
            <a:r>
              <a:rPr lang="en-US" sz="2400" dirty="0" smtClean="0"/>
              <a:t> </a:t>
            </a:r>
            <a:r>
              <a:rPr lang="en-US" sz="2400" dirty="0" err="1" smtClean="0"/>
              <a:t>contesta</a:t>
            </a:r>
            <a:r>
              <a:rPr lang="en-US" sz="2400" dirty="0" smtClean="0"/>
              <a:t> la </a:t>
            </a:r>
            <a:r>
              <a:rPr lang="en-US" sz="2400" dirty="0" err="1" smtClean="0"/>
              <a:t>pregunta</a:t>
            </a:r>
            <a:r>
              <a:rPr lang="en-US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Lucia </a:t>
            </a:r>
            <a:r>
              <a:rPr lang="en-US" sz="2400" u="sng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err="1" smtClean="0"/>
              <a:t>llega</a:t>
            </a:r>
            <a:r>
              <a:rPr lang="en-US" sz="2400" dirty="0" smtClean="0"/>
              <a:t> </a:t>
            </a:r>
            <a:r>
              <a:rPr lang="en-US" sz="2400" dirty="0" err="1" smtClean="0"/>
              <a:t>tarde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Mis</a:t>
            </a:r>
            <a:r>
              <a:rPr lang="en-US" sz="2400" dirty="0" smtClean="0"/>
              <a:t> padres </a:t>
            </a:r>
            <a:r>
              <a:rPr lang="en-US" sz="2400" u="sng" dirty="0" err="1" smtClean="0"/>
              <a:t>nunca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un </a:t>
            </a:r>
            <a:r>
              <a:rPr lang="en-US" sz="2400" dirty="0" err="1" smtClean="0"/>
              <a:t>discurso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/>
              <a:t>También</a:t>
            </a:r>
            <a:r>
              <a:rPr lang="en-US" sz="2400" dirty="0" smtClean="0"/>
              <a:t> </a:t>
            </a:r>
            <a:r>
              <a:rPr lang="en-US" sz="2400" dirty="0" err="1" smtClean="0"/>
              <a:t>haces</a:t>
            </a:r>
            <a:r>
              <a:rPr lang="en-US" sz="2400" dirty="0" smtClean="0"/>
              <a:t> </a:t>
            </a:r>
            <a:r>
              <a:rPr lang="en-US" sz="2400" dirty="0" err="1" smtClean="0"/>
              <a:t>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proyecto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Marta y Juan </a:t>
            </a:r>
            <a:r>
              <a:rPr lang="en-US" sz="2400" u="sng" dirty="0" err="1" smtClean="0"/>
              <a:t>tampoco</a:t>
            </a:r>
            <a:r>
              <a:rPr lang="en-US" sz="2400" dirty="0" smtClean="0"/>
              <a:t> </a:t>
            </a:r>
            <a:r>
              <a:rPr lang="en-US" sz="2400" dirty="0" err="1" smtClean="0"/>
              <a:t>piden</a:t>
            </a:r>
            <a:r>
              <a:rPr lang="en-US" sz="2400" dirty="0" smtClean="0"/>
              <a:t> </a:t>
            </a:r>
            <a:r>
              <a:rPr lang="en-US" sz="2400" dirty="0" err="1" smtClean="0"/>
              <a:t>ayuda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Yo</a:t>
            </a:r>
            <a:r>
              <a:rPr lang="en-US" sz="2400" dirty="0" smtClean="0"/>
              <a:t> no </a:t>
            </a:r>
            <a:r>
              <a:rPr lang="en-US" sz="2400" dirty="0" err="1" smtClean="0"/>
              <a:t>tengo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ninguna</a:t>
            </a:r>
            <a:r>
              <a:rPr lang="en-US" sz="2400" dirty="0" smtClean="0"/>
              <a:t> </a:t>
            </a:r>
            <a:r>
              <a:rPr lang="en-US" sz="2400" dirty="0" err="1" smtClean="0"/>
              <a:t>clase</a:t>
            </a:r>
            <a:r>
              <a:rPr lang="en-US" sz="2400" dirty="0" smtClean="0"/>
              <a:t> </a:t>
            </a:r>
            <a:r>
              <a:rPr lang="en-US" sz="2400" dirty="0" err="1" smtClean="0"/>
              <a:t>aburrida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828800"/>
            <a:ext cx="3429000" cy="373856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600" dirty="0" err="1" smtClean="0"/>
              <a:t>Nadie</a:t>
            </a:r>
            <a:endParaRPr lang="en-US" sz="2600" dirty="0" smtClean="0"/>
          </a:p>
          <a:p>
            <a:pPr>
              <a:buFont typeface="+mj-lt"/>
              <a:buAutoNum type="arabicPeriod"/>
            </a:pPr>
            <a:r>
              <a:rPr lang="en-US" sz="2600" dirty="0" err="1" smtClean="0"/>
              <a:t>Nunca</a:t>
            </a:r>
            <a:endParaRPr lang="en-US" sz="2600" dirty="0" smtClean="0"/>
          </a:p>
          <a:p>
            <a:pPr>
              <a:buFont typeface="+mj-lt"/>
              <a:buAutoNum type="arabicPeriod"/>
            </a:pPr>
            <a:r>
              <a:rPr lang="en-US" sz="2600" dirty="0" err="1" smtClean="0"/>
              <a:t>Siempre</a:t>
            </a:r>
            <a:endParaRPr lang="en-US" sz="2600" dirty="0" smtClean="0"/>
          </a:p>
          <a:p>
            <a:pPr>
              <a:buFont typeface="+mj-lt"/>
              <a:buAutoNum type="arabicPeriod"/>
            </a:pPr>
            <a:r>
              <a:rPr lang="en-US" sz="2600" dirty="0" err="1" smtClean="0"/>
              <a:t>Tampoco</a:t>
            </a:r>
            <a:endParaRPr lang="en-US" sz="2600" dirty="0" smtClean="0"/>
          </a:p>
          <a:p>
            <a:pPr>
              <a:buFont typeface="+mj-lt"/>
              <a:buAutoNum type="arabicPeriod"/>
            </a:pPr>
            <a:r>
              <a:rPr lang="en-US" sz="2600" dirty="0" err="1" smtClean="0"/>
              <a:t>También</a:t>
            </a:r>
            <a:endParaRPr lang="en-US" sz="2600" dirty="0" smtClean="0"/>
          </a:p>
          <a:p>
            <a:pPr>
              <a:buFont typeface="+mj-lt"/>
              <a:buAutoNum type="arabicPeriod"/>
            </a:pPr>
            <a:r>
              <a:rPr lang="en-US" sz="2600" dirty="0" err="1" smtClean="0"/>
              <a:t>Alguna</a:t>
            </a:r>
            <a:endParaRPr lang="en-US" sz="2600" dirty="0" smtClean="0"/>
          </a:p>
          <a:p>
            <a:pPr>
              <a:buFont typeface="+mj-lt"/>
              <a:buAutoNum type="arabicPeriod"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correct form of </a:t>
            </a:r>
            <a:r>
              <a:rPr lang="en-US" dirty="0" err="1" smtClean="0"/>
              <a:t>alguno</a:t>
            </a:r>
            <a:r>
              <a:rPr lang="en-US" dirty="0" smtClean="0"/>
              <a:t> or </a:t>
            </a:r>
            <a:r>
              <a:rPr lang="en-US" dirty="0" err="1" smtClean="0"/>
              <a:t>ninguno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(</a:t>
            </a:r>
            <a:r>
              <a:rPr lang="en-US" sz="2800" dirty="0" err="1" smtClean="0"/>
              <a:t>algunas</a:t>
            </a:r>
            <a:r>
              <a:rPr lang="en-US" sz="2800" dirty="0" smtClean="0"/>
              <a:t>/ </a:t>
            </a:r>
            <a:r>
              <a:rPr lang="en-US" sz="2800" dirty="0" err="1" smtClean="0"/>
              <a:t>algunos</a:t>
            </a:r>
            <a:r>
              <a:rPr lang="en-US" sz="2800" dirty="0" smtClean="0"/>
              <a:t>) </a:t>
            </a:r>
            <a:r>
              <a:rPr lang="en-US" sz="2800" dirty="0" err="1" smtClean="0"/>
              <a:t>asientos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(</a:t>
            </a:r>
            <a:r>
              <a:rPr lang="en-US" sz="2800" dirty="0" err="1" smtClean="0"/>
              <a:t>alguna</a:t>
            </a:r>
            <a:r>
              <a:rPr lang="en-US" sz="2800" dirty="0" smtClean="0"/>
              <a:t>/ </a:t>
            </a:r>
            <a:r>
              <a:rPr lang="en-US" sz="2800" dirty="0" err="1" smtClean="0"/>
              <a:t>algunos</a:t>
            </a:r>
            <a:r>
              <a:rPr lang="en-US" sz="2800" dirty="0" smtClean="0"/>
              <a:t>) </a:t>
            </a:r>
            <a:r>
              <a:rPr lang="en-US" sz="2800" dirty="0" err="1" smtClean="0"/>
              <a:t>cinta</a:t>
            </a:r>
            <a:r>
              <a:rPr lang="en-US" sz="2800" dirty="0" smtClean="0"/>
              <a:t> </a:t>
            </a:r>
            <a:r>
              <a:rPr lang="en-US" sz="2800" dirty="0" err="1" smtClean="0"/>
              <a:t>adhesiva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(</a:t>
            </a:r>
            <a:r>
              <a:rPr lang="en-US" sz="2800" dirty="0" err="1" smtClean="0"/>
              <a:t>algunos</a:t>
            </a:r>
            <a:r>
              <a:rPr lang="en-US" sz="2800" dirty="0" smtClean="0"/>
              <a:t>/ </a:t>
            </a:r>
            <a:r>
              <a:rPr lang="en-US" sz="2800" dirty="0" err="1" smtClean="0"/>
              <a:t>algún</a:t>
            </a:r>
            <a:r>
              <a:rPr lang="en-US" sz="2800" dirty="0" smtClean="0"/>
              <a:t>) </a:t>
            </a:r>
            <a:r>
              <a:rPr lang="en-US" sz="2800" dirty="0" err="1" smtClean="0"/>
              <a:t>armario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(</a:t>
            </a:r>
            <a:r>
              <a:rPr lang="en-US" sz="2800" dirty="0" err="1" smtClean="0"/>
              <a:t>ningún</a:t>
            </a:r>
            <a:r>
              <a:rPr lang="en-US" sz="2800" dirty="0" smtClean="0"/>
              <a:t>/ </a:t>
            </a:r>
            <a:r>
              <a:rPr lang="en-US" sz="2800" dirty="0" err="1" smtClean="0"/>
              <a:t>ninguna</a:t>
            </a:r>
            <a:r>
              <a:rPr lang="en-US" sz="2800" dirty="0" smtClean="0"/>
              <a:t>) </a:t>
            </a:r>
            <a:r>
              <a:rPr lang="en-US" sz="2800" dirty="0" err="1" smtClean="0"/>
              <a:t>libro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(</a:t>
            </a:r>
            <a:r>
              <a:rPr lang="en-US" sz="2800" dirty="0" err="1" smtClean="0"/>
              <a:t>algunos</a:t>
            </a:r>
            <a:r>
              <a:rPr lang="en-US" sz="2800" dirty="0" smtClean="0"/>
              <a:t>/ </a:t>
            </a:r>
            <a:r>
              <a:rPr lang="en-US" sz="2800" dirty="0" err="1" smtClean="0"/>
              <a:t>alguna</a:t>
            </a:r>
            <a:r>
              <a:rPr lang="en-US" sz="2800" dirty="0" smtClean="0"/>
              <a:t>) </a:t>
            </a:r>
            <a:r>
              <a:rPr lang="en-US" sz="2800" dirty="0" err="1" smtClean="0"/>
              <a:t>materiales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(</a:t>
            </a:r>
            <a:r>
              <a:rPr lang="en-US" sz="2800" dirty="0" err="1" smtClean="0"/>
              <a:t>ninguna</a:t>
            </a:r>
            <a:r>
              <a:rPr lang="en-US" sz="2800" dirty="0" smtClean="0"/>
              <a:t>/ </a:t>
            </a:r>
            <a:r>
              <a:rPr lang="en-US" sz="2800" dirty="0" err="1" smtClean="0"/>
              <a:t>ningún</a:t>
            </a:r>
            <a:r>
              <a:rPr lang="en-US" sz="2800" dirty="0" smtClean="0"/>
              <a:t>) </a:t>
            </a:r>
            <a:r>
              <a:rPr lang="en-US" sz="2800" dirty="0" err="1" smtClean="0"/>
              <a:t>grapadora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3200400" y="2133600"/>
            <a:ext cx="1524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447800" y="4724400"/>
            <a:ext cx="1600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24000" y="5410200"/>
            <a:ext cx="1676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2819400"/>
            <a:ext cx="1676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71800" y="3429000"/>
            <a:ext cx="1600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371600" y="4114800"/>
            <a:ext cx="1752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answer that completes each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53400" cy="37338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-¿</a:t>
            </a:r>
            <a:r>
              <a:rPr lang="en-US" sz="2400" dirty="0" err="1" smtClean="0"/>
              <a:t>Conoces</a:t>
            </a:r>
            <a:r>
              <a:rPr lang="en-US" sz="2400" dirty="0" smtClean="0"/>
              <a:t> a </a:t>
            </a:r>
            <a:r>
              <a:rPr lang="en-US" sz="2400" dirty="0" err="1" smtClean="0"/>
              <a:t>alguien</a:t>
            </a:r>
            <a:r>
              <a:rPr lang="en-US" sz="2400" dirty="0" smtClean="0"/>
              <a:t> en el </a:t>
            </a:r>
            <a:r>
              <a:rPr lang="en-US" sz="2400" dirty="0" err="1" smtClean="0"/>
              <a:t>laboratorio</a:t>
            </a:r>
            <a:r>
              <a:rPr lang="en-US" sz="2400" dirty="0" smtClean="0"/>
              <a:t>?                       - No, </a:t>
            </a:r>
            <a:r>
              <a:rPr lang="en-US" sz="2400" dirty="0" err="1" smtClean="0"/>
              <a:t>yo</a:t>
            </a:r>
            <a:r>
              <a:rPr lang="en-US" sz="2400" dirty="0" smtClean="0"/>
              <a:t> no </a:t>
            </a:r>
            <a:r>
              <a:rPr lang="en-US" sz="2400" dirty="0" err="1" smtClean="0"/>
              <a:t>conozco</a:t>
            </a:r>
            <a:r>
              <a:rPr lang="en-US" sz="2400" dirty="0" smtClean="0"/>
              <a:t> a _________ (</a:t>
            </a:r>
            <a:r>
              <a:rPr lang="en-US" sz="2400" dirty="0" err="1" smtClean="0"/>
              <a:t>alguien</a:t>
            </a:r>
            <a:r>
              <a:rPr lang="en-US" sz="2400" dirty="0" smtClean="0"/>
              <a:t>/ </a:t>
            </a:r>
            <a:r>
              <a:rPr lang="en-US" sz="2400" dirty="0" err="1" smtClean="0"/>
              <a:t>nadie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-¿</a:t>
            </a:r>
            <a:r>
              <a:rPr lang="en-US" sz="2400" dirty="0" err="1" smtClean="0"/>
              <a:t>Va</a:t>
            </a:r>
            <a:r>
              <a:rPr lang="en-US" sz="2400" dirty="0" smtClean="0"/>
              <a:t> a comer </a:t>
            </a:r>
            <a:r>
              <a:rPr lang="en-US" sz="2400" dirty="0" err="1" smtClean="0"/>
              <a:t>algo</a:t>
            </a:r>
            <a:r>
              <a:rPr lang="en-US" sz="2400" dirty="0" smtClean="0"/>
              <a:t> Anita?                                            - No, no </a:t>
            </a:r>
            <a:r>
              <a:rPr lang="en-US" sz="2400" dirty="0" err="1" smtClean="0"/>
              <a:t>va</a:t>
            </a:r>
            <a:r>
              <a:rPr lang="en-US" sz="2400" dirty="0" smtClean="0"/>
              <a:t> a comer _____________ (</a:t>
            </a:r>
            <a:r>
              <a:rPr lang="en-US" sz="2400" dirty="0" err="1" smtClean="0"/>
              <a:t>algo</a:t>
            </a:r>
            <a:r>
              <a:rPr lang="en-US" sz="2400" dirty="0" smtClean="0"/>
              <a:t>/ nada)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-¿</a:t>
            </a:r>
            <a:r>
              <a:rPr lang="en-US" sz="2400" dirty="0" err="1" smtClean="0"/>
              <a:t>Conoce</a:t>
            </a:r>
            <a:r>
              <a:rPr lang="en-US" sz="2400" dirty="0" smtClean="0"/>
              <a:t> Sandra a </a:t>
            </a:r>
            <a:r>
              <a:rPr lang="en-US" sz="2400" dirty="0" err="1" smtClean="0"/>
              <a:t>alguien</a:t>
            </a:r>
            <a:r>
              <a:rPr lang="en-US" sz="2400" dirty="0" smtClean="0"/>
              <a:t> en el </a:t>
            </a:r>
            <a:r>
              <a:rPr lang="en-US" sz="2400" dirty="0" err="1" smtClean="0"/>
              <a:t>laboratorio</a:t>
            </a:r>
            <a:r>
              <a:rPr lang="en-US" sz="2400" dirty="0" smtClean="0"/>
              <a:t>?           -</a:t>
            </a:r>
            <a:r>
              <a:rPr lang="en-US" sz="2400" dirty="0" err="1" smtClean="0"/>
              <a:t>Sí</a:t>
            </a:r>
            <a:r>
              <a:rPr lang="en-US" sz="2400" dirty="0" smtClean="0"/>
              <a:t>, </a:t>
            </a:r>
            <a:r>
              <a:rPr lang="en-US" sz="2400" dirty="0" err="1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conoce</a:t>
            </a:r>
            <a:r>
              <a:rPr lang="en-US" sz="2400" dirty="0" smtClean="0"/>
              <a:t> a ___________ (</a:t>
            </a:r>
            <a:r>
              <a:rPr lang="en-US" sz="2400" dirty="0" err="1" smtClean="0"/>
              <a:t>alguien</a:t>
            </a:r>
            <a:r>
              <a:rPr lang="en-US" sz="2400" dirty="0" smtClean="0"/>
              <a:t>/ </a:t>
            </a:r>
            <a:r>
              <a:rPr lang="en-US" sz="2400" dirty="0" err="1" smtClean="0"/>
              <a:t>nadie</a:t>
            </a:r>
            <a:r>
              <a:rPr lang="en-US" sz="24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-¿Alfonso </a:t>
            </a:r>
            <a:r>
              <a:rPr lang="en-US" sz="2400" dirty="0" err="1" smtClean="0"/>
              <a:t>siempre</a:t>
            </a:r>
            <a:r>
              <a:rPr lang="en-US" sz="2400" dirty="0" smtClean="0"/>
              <a:t> </a:t>
            </a:r>
            <a:r>
              <a:rPr lang="en-US" sz="2400" dirty="0" err="1" smtClean="0"/>
              <a:t>llega</a:t>
            </a:r>
            <a:r>
              <a:rPr lang="en-US" sz="2400" dirty="0" smtClean="0"/>
              <a:t> a </a:t>
            </a:r>
            <a:r>
              <a:rPr lang="en-US" sz="2400" dirty="0" err="1" smtClean="0"/>
              <a:t>clase</a:t>
            </a:r>
            <a:r>
              <a:rPr lang="en-US" sz="2400" dirty="0" smtClean="0"/>
              <a:t> a </a:t>
            </a:r>
            <a:r>
              <a:rPr lang="en-US" sz="2400" dirty="0" err="1" smtClean="0"/>
              <a:t>tiempo</a:t>
            </a:r>
            <a:r>
              <a:rPr lang="en-US" sz="2400" dirty="0" smtClean="0"/>
              <a:t>?                     - </a:t>
            </a:r>
            <a:r>
              <a:rPr lang="en-US" sz="2400" dirty="0" err="1" smtClean="0"/>
              <a:t>Sí</a:t>
            </a:r>
            <a:r>
              <a:rPr lang="en-US" sz="2400" dirty="0" smtClean="0"/>
              <a:t>, </a:t>
            </a:r>
            <a:r>
              <a:rPr lang="en-US" sz="2400" dirty="0" err="1" smtClean="0"/>
              <a:t>él</a:t>
            </a:r>
            <a:r>
              <a:rPr lang="en-US" sz="2400" dirty="0" smtClean="0"/>
              <a:t> __________ </a:t>
            </a:r>
            <a:r>
              <a:rPr lang="en-US" sz="2400" dirty="0" err="1" smtClean="0"/>
              <a:t>llega</a:t>
            </a:r>
            <a:r>
              <a:rPr lang="en-US" sz="2400" dirty="0" smtClean="0"/>
              <a:t> a </a:t>
            </a:r>
            <a:r>
              <a:rPr lang="en-US" sz="2400" dirty="0" err="1" smtClean="0"/>
              <a:t>tiempo</a:t>
            </a:r>
            <a:r>
              <a:rPr lang="en-US" sz="2400" dirty="0" smtClean="0"/>
              <a:t>. (</a:t>
            </a:r>
            <a:r>
              <a:rPr lang="en-US" sz="2400" dirty="0" err="1" smtClean="0"/>
              <a:t>siempre</a:t>
            </a:r>
            <a:r>
              <a:rPr lang="en-US" sz="2400" dirty="0" smtClean="0"/>
              <a:t>/ </a:t>
            </a:r>
            <a:r>
              <a:rPr lang="en-US" sz="2400" dirty="0" err="1" smtClean="0"/>
              <a:t>nunca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7010400" y="2209800"/>
            <a:ext cx="1219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934200" y="3124200"/>
            <a:ext cx="10668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0200" y="4114800"/>
            <a:ext cx="1219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43600" y="5029200"/>
            <a:ext cx="1371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Fresh">
  <a:themeElements>
    <a:clrScheme name="blue">
      <a:dk1>
        <a:srgbClr val="000000"/>
      </a:dk1>
      <a:lt1>
        <a:sysClr val="window" lastClr="FFFFFF"/>
      </a:lt1>
      <a:dk2>
        <a:srgbClr val="FFC000"/>
      </a:dk2>
      <a:lt2>
        <a:srgbClr val="F0E5B6"/>
      </a:lt2>
      <a:accent1>
        <a:srgbClr val="7FDEEB"/>
      </a:accent1>
      <a:accent2>
        <a:srgbClr val="1A9AAB"/>
      </a:accent2>
      <a:accent3>
        <a:srgbClr val="A9E9F1"/>
      </a:accent3>
      <a:accent4>
        <a:srgbClr val="2AC9DE"/>
      </a:accent4>
      <a:accent5>
        <a:srgbClr val="116772"/>
      </a:accent5>
      <a:accent6>
        <a:srgbClr val="D4F4F8"/>
      </a:accent6>
      <a:hlink>
        <a:srgbClr val="2AC9DE"/>
      </a:hlink>
      <a:folHlink>
        <a:srgbClr val="406EA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Fresh</Template>
  <TotalTime>566</TotalTime>
  <Words>448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Fresh</vt:lpstr>
      <vt:lpstr>Affirmative and Negative Words</vt:lpstr>
      <vt:lpstr>Slide 2</vt:lpstr>
      <vt:lpstr>**Importante**</vt:lpstr>
      <vt:lpstr>**Importante**</vt:lpstr>
      <vt:lpstr>Paco and Nora are talking about class. Look at the underlined words in each sentence. Write a + if the word is affirmative and – if the word is negative</vt:lpstr>
      <vt:lpstr>Change the underlined word in each sentence to its opposite</vt:lpstr>
      <vt:lpstr>Write the correct form of alguno or ninguno</vt:lpstr>
      <vt:lpstr>Choose the answer that completes each sentence</vt:lpstr>
    </vt:vector>
  </TitlesOfParts>
  <Company>SDA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Affirmative and Negative Words</dc:title>
  <dc:creator>SDA</dc:creator>
  <cp:lastModifiedBy>mfcsd</cp:lastModifiedBy>
  <cp:revision>36</cp:revision>
  <dcterms:created xsi:type="dcterms:W3CDTF">2010-09-21T13:42:21Z</dcterms:created>
  <dcterms:modified xsi:type="dcterms:W3CDTF">2015-12-04T20:15:16Z</dcterms:modified>
</cp:coreProperties>
</file>