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resh title.png"/>
          <p:cNvPicPr>
            <a:picLocks noChangeAspect="1"/>
          </p:cNvPicPr>
          <p:nvPr/>
        </p:nvPicPr>
        <p:blipFill>
          <a:blip r:embed="rId2" cstate="print"/>
          <a:srcRect b="39770"/>
          <a:stretch>
            <a:fillRect/>
          </a:stretch>
        </p:blipFill>
        <p:spPr>
          <a:xfrm>
            <a:off x="377" y="1566826"/>
            <a:ext cx="9143245" cy="22431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34035"/>
            <a:ext cx="7772400" cy="1470025"/>
          </a:xfrm>
        </p:spPr>
        <p:txBody>
          <a:bodyPr anchor="b" anchorCtr="0">
            <a:no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5257800" cy="1371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24600" y="6288741"/>
            <a:ext cx="1981200" cy="365125"/>
          </a:xfrm>
        </p:spPr>
        <p:txBody>
          <a:bodyPr/>
          <a:lstStyle>
            <a:lvl1pPr algn="r">
              <a:defRPr/>
            </a:lvl1pPr>
          </a:lstStyle>
          <a:p>
            <a:fld id="{66CE251E-0ABA-4329-A572-52DF5BF2EDF7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288741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288741"/>
            <a:ext cx="685800" cy="365125"/>
          </a:xfrm>
        </p:spPr>
        <p:txBody>
          <a:bodyPr/>
          <a:lstStyle>
            <a:lvl1pPr>
              <a:defRPr sz="11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9D3BAB8-A130-4741-AEED-2545B45A2E1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Fresh title.png"/>
          <p:cNvPicPr>
            <a:picLocks noChangeAspect="1"/>
          </p:cNvPicPr>
          <p:nvPr/>
        </p:nvPicPr>
        <p:blipFill>
          <a:blip r:embed="rId2" cstate="print"/>
          <a:srcRect t="33632" b="59388"/>
          <a:stretch>
            <a:fillRect/>
          </a:stretch>
        </p:blipFill>
        <p:spPr>
          <a:xfrm>
            <a:off x="0" y="6598024"/>
            <a:ext cx="9143245" cy="2599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251E-0ABA-4329-A572-52DF5BF2EDF7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BAB8-A130-4741-AEED-2545B45A2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600200"/>
            <a:ext cx="17526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600200"/>
            <a:ext cx="5257800" cy="452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251E-0ABA-4329-A572-52DF5BF2EDF7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BAB8-A130-4741-AEED-2545B45A2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251E-0ABA-4329-A572-52DF5BF2EDF7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BAB8-A130-4741-AEED-2545B45A2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resh sec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" y="3767583"/>
            <a:ext cx="9143245" cy="30904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353" y="2819400"/>
            <a:ext cx="7772400" cy="18288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0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353" y="5257800"/>
            <a:ext cx="7772400" cy="6858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16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353" y="6553200"/>
            <a:ext cx="1981200" cy="231013"/>
          </a:xfrm>
        </p:spPr>
        <p:txBody>
          <a:bodyPr/>
          <a:lstStyle/>
          <a:p>
            <a:fld id="{66CE251E-0ABA-4329-A572-52DF5BF2EDF7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1024" y="6553200"/>
            <a:ext cx="2895600" cy="231013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58953" y="6553200"/>
            <a:ext cx="685800" cy="231013"/>
          </a:xfrm>
        </p:spPr>
        <p:txBody>
          <a:bodyPr/>
          <a:lstStyle/>
          <a:p>
            <a:fld id="{39D3BAB8-A130-4741-AEED-2545B45A2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3706" y="2070100"/>
            <a:ext cx="3429000" cy="37385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259" y="2070100"/>
            <a:ext cx="3429000" cy="37385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251E-0ABA-4329-A572-52DF5BF2EDF7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BAB8-A130-4741-AEED-2545B45A2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675094" y="1842247"/>
            <a:ext cx="3505200" cy="3962400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435" y="1809750"/>
            <a:ext cx="3429000" cy="639762"/>
          </a:xfrm>
          <a:noFill/>
        </p:spPr>
        <p:txBody>
          <a:bodyPr vert="horz" lIns="91440" tIns="91440" rIns="91440" bIns="9144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990600" y="1842247"/>
            <a:ext cx="3505200" cy="3962400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7494" y="1809750"/>
            <a:ext cx="3429000" cy="639762"/>
          </a:xfrm>
          <a:noFill/>
        </p:spPr>
        <p:txBody>
          <a:bodyPr vert="horz" lIns="91440" tIns="91440" rIns="91440" bIns="9144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7494" y="2590800"/>
            <a:ext cx="3429000" cy="32178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5435" y="2590800"/>
            <a:ext cx="3429000" cy="32178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251E-0ABA-4329-A572-52DF5BF2EDF7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BAB8-A130-4741-AEED-2545B45A2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251E-0ABA-4329-A572-52DF5BF2EDF7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BAB8-A130-4741-AEED-2545B45A2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251E-0ABA-4329-A572-52DF5BF2EDF7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BAB8-A130-4741-AEED-2545B45A2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4498848"/>
            <a:ext cx="7223760" cy="86868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673352"/>
            <a:ext cx="7223760" cy="25877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2500" y="5367528"/>
            <a:ext cx="7223760" cy="80467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2500" y="6553200"/>
            <a:ext cx="1828800" cy="228600"/>
          </a:xfrm>
        </p:spPr>
        <p:txBody>
          <a:bodyPr/>
          <a:lstStyle/>
          <a:p>
            <a:fld id="{66CE251E-0ABA-4329-A572-52DF5BF2EDF7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BAB8-A130-4741-AEED-2545B45A2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4495800"/>
            <a:ext cx="7219950" cy="87153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52500" y="1676400"/>
            <a:ext cx="7219950" cy="2590800"/>
          </a:xfrm>
          <a:ln w="127000">
            <a:solidFill>
              <a:srgbClr val="FFFFFF">
                <a:alpha val="10000"/>
              </a:srgb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2500" y="5367338"/>
            <a:ext cx="7223760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2500" y="6553200"/>
            <a:ext cx="1828800" cy="228600"/>
          </a:xfrm>
        </p:spPr>
        <p:txBody>
          <a:bodyPr/>
          <a:lstStyle/>
          <a:p>
            <a:fld id="{66CE251E-0ABA-4329-A572-52DF5BF2EDF7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BAB8-A130-4741-AEED-2545B45A2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resh Master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353" y="188259"/>
            <a:ext cx="7799294" cy="14612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00" y="2057401"/>
            <a:ext cx="72390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2500" y="6553200"/>
            <a:ext cx="1828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E251E-0ABA-4329-A572-52DF5BF2EDF7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77100" y="65532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3BAB8-A130-4741-AEED-2545B45A2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b="1" kern="1200">
          <a:solidFill>
            <a:schemeClr val="tx1">
              <a:alpha val="90000"/>
            </a:schemeClr>
          </a:solidFill>
          <a:effectLst>
            <a:innerShdw blurRad="38100">
              <a:schemeClr val="tx1">
                <a:lumMod val="85000"/>
              </a:schemeClr>
            </a:inn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800"/>
        </a:spcBef>
        <a:buFont typeface="Wingdings" pitchFamily="2" charset="2"/>
        <a:buChar char=""/>
        <a:defRPr sz="2000" b="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1800"/>
        </a:spcBef>
        <a:buFont typeface="Wingdings" pitchFamily="2" charset="2"/>
        <a:buChar char=""/>
        <a:defRPr sz="1800" b="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1800"/>
        </a:spcBef>
        <a:buFont typeface="Wingdings" pitchFamily="2" charset="2"/>
        <a:buChar char=""/>
        <a:defRPr sz="1600" b="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1800"/>
        </a:spcBef>
        <a:buFont typeface="Wingdings" pitchFamily="2" charset="2"/>
        <a:buChar char=""/>
        <a:defRPr sz="1600" b="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b="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Affirmative and Negative Words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Spanish 2</a:t>
            </a:r>
          </a:p>
          <a:p>
            <a:r>
              <a:rPr lang="en-US" dirty="0" smtClean="0"/>
              <a:t>7.1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105400" y="914400"/>
            <a:ext cx="3429000" cy="639762"/>
          </a:xfrm>
        </p:spPr>
        <p:txBody>
          <a:bodyPr/>
          <a:lstStyle/>
          <a:p>
            <a:r>
              <a:rPr lang="en-US" sz="6000" dirty="0" smtClean="0"/>
              <a:t>Negative</a:t>
            </a:r>
            <a:endParaRPr lang="en-US" sz="6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14400" y="1143000"/>
            <a:ext cx="3429000" cy="639762"/>
          </a:xfrm>
        </p:spPr>
        <p:txBody>
          <a:bodyPr/>
          <a:lstStyle/>
          <a:p>
            <a:r>
              <a:rPr lang="en-US" sz="5400" dirty="0" smtClean="0"/>
              <a:t>Affirmative</a:t>
            </a:r>
            <a:r>
              <a:rPr lang="en-US" dirty="0" smtClean="0"/>
              <a:t>		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685800" y="1828800"/>
          <a:ext cx="3810000" cy="4572002"/>
        </p:xfrm>
        <a:graphic>
          <a:graphicData uri="http://schemas.openxmlformats.org/drawingml/2006/table">
            <a:tbl>
              <a:tblPr firstRow="1" bandRow="1">
                <a:effectLst/>
                <a:tableStyleId>{E269D01E-BC32-4049-B463-5C60D7B0CCD2}</a:tableStyleId>
              </a:tblPr>
              <a:tblGrid>
                <a:gridCol w="1905000"/>
                <a:gridCol w="1905000"/>
              </a:tblGrid>
              <a:tr h="93670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Alguien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Someone;</a:t>
                      </a:r>
                      <a:r>
                        <a:rPr lang="en-US" baseline="0" dirty="0" smtClean="0"/>
                        <a:t> anyone</a:t>
                      </a:r>
                      <a:endParaRPr lang="en-US" b="1" dirty="0"/>
                    </a:p>
                  </a:txBody>
                  <a:tcPr/>
                </a:tc>
              </a:tr>
              <a:tr h="54269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Algo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something</a:t>
                      </a:r>
                      <a:endParaRPr lang="en-US" b="1" dirty="0"/>
                    </a:p>
                  </a:txBody>
                  <a:tcPr/>
                </a:tc>
              </a:tr>
              <a:tr h="54269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Algún</a:t>
                      </a:r>
                      <a:r>
                        <a:rPr lang="en-US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</a:t>
                      </a:r>
                      <a:r>
                        <a:rPr lang="en-US" baseline="0" dirty="0" smtClean="0"/>
                        <a:t>, any</a:t>
                      </a:r>
                      <a:endParaRPr lang="en-US" b="1" dirty="0"/>
                    </a:p>
                  </a:txBody>
                  <a:tcPr/>
                </a:tc>
              </a:tr>
              <a:tr h="54269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Alguno</a:t>
                      </a:r>
                      <a:r>
                        <a:rPr lang="en-US" dirty="0" smtClean="0"/>
                        <a:t>(s)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Some, any</a:t>
                      </a:r>
                      <a:endParaRPr lang="en-US" b="1" dirty="0"/>
                    </a:p>
                  </a:txBody>
                  <a:tcPr/>
                </a:tc>
              </a:tr>
              <a:tr h="54269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Alguna</a:t>
                      </a:r>
                      <a:r>
                        <a:rPr lang="en-US" dirty="0" smtClean="0"/>
                        <a:t>(s)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Some, any</a:t>
                      </a:r>
                      <a:endParaRPr lang="en-US" b="1" dirty="0"/>
                    </a:p>
                  </a:txBody>
                  <a:tcPr/>
                </a:tc>
              </a:tr>
              <a:tr h="54269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Siempre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Always</a:t>
                      </a:r>
                      <a:endParaRPr lang="en-US" b="1" dirty="0"/>
                    </a:p>
                  </a:txBody>
                  <a:tcPr/>
                </a:tc>
              </a:tr>
              <a:tr h="92183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También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also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</p:nvPr>
        </p:nvGraphicFramePr>
        <p:xfrm>
          <a:off x="4724400" y="1828800"/>
          <a:ext cx="3810000" cy="4571999"/>
        </p:xfrm>
        <a:graphic>
          <a:graphicData uri="http://schemas.openxmlformats.org/drawingml/2006/table">
            <a:tbl>
              <a:tblPr firstRow="1" bandRow="1">
                <a:effectLst>
                  <a:innerShdw blurRad="101600">
                    <a:srgbClr val="FFFFFF">
                      <a:alpha val="75000"/>
                    </a:srgbClr>
                  </a:innerShdw>
                  <a:outerShdw blurRad="63500" sx="101000" sy="101000" rotWithShape="0">
                    <a:srgbClr val="FFFFFF">
                      <a:alpha val="50000"/>
                    </a:srgbClr>
                  </a:outerShdw>
                </a:effectLst>
                <a:tableStyleId>{E269D01E-BC32-4049-B463-5C60D7B0CCD2}</a:tableStyleId>
              </a:tblPr>
              <a:tblGrid>
                <a:gridCol w="1905000"/>
                <a:gridCol w="1905000"/>
              </a:tblGrid>
              <a:tr h="77847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Nadie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one, nobody</a:t>
                      </a:r>
                      <a:endParaRPr lang="en-US" dirty="0"/>
                    </a:p>
                  </a:txBody>
                  <a:tcPr/>
                </a:tc>
              </a:tr>
              <a:tr h="451021">
                <a:tc>
                  <a:txBody>
                    <a:bodyPr/>
                    <a:lstStyle/>
                    <a:p>
                      <a:r>
                        <a:rPr lang="en-US" dirty="0" smtClean="0"/>
                        <a:t>Nada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Nothing</a:t>
                      </a:r>
                      <a:endParaRPr lang="en-US" dirty="0"/>
                    </a:p>
                  </a:txBody>
                  <a:tcPr/>
                </a:tc>
              </a:tr>
              <a:tr h="7043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Ningún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No, none,</a:t>
                      </a:r>
                      <a:r>
                        <a:rPr lang="en-US" sz="1600" baseline="0" dirty="0" smtClean="0"/>
                        <a:t> not any</a:t>
                      </a:r>
                      <a:endParaRPr lang="en-US" sz="1600" dirty="0"/>
                    </a:p>
                  </a:txBody>
                  <a:tcPr/>
                </a:tc>
              </a:tr>
              <a:tr h="7043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Ninguno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No, none,</a:t>
                      </a:r>
                      <a:r>
                        <a:rPr lang="en-US" sz="1600" baseline="0" dirty="0" smtClean="0"/>
                        <a:t> not any</a:t>
                      </a:r>
                      <a:endParaRPr lang="en-US" sz="1600" dirty="0"/>
                    </a:p>
                  </a:txBody>
                  <a:tcPr/>
                </a:tc>
              </a:tr>
              <a:tr h="7043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Ninguna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No, none</a:t>
                      </a:r>
                      <a:r>
                        <a:rPr lang="en-US" sz="1600" baseline="0" dirty="0" smtClean="0"/>
                        <a:t>, not any</a:t>
                      </a:r>
                      <a:endParaRPr lang="en-US" sz="1600" dirty="0"/>
                    </a:p>
                  </a:txBody>
                  <a:tcPr/>
                </a:tc>
              </a:tr>
              <a:tr h="45102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Nunca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Never</a:t>
                      </a:r>
                      <a:endParaRPr lang="en-US" dirty="0"/>
                    </a:p>
                  </a:txBody>
                  <a:tcPr/>
                </a:tc>
              </a:tr>
              <a:tr h="77847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Tampoco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Neither, either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16200000" flipH="1">
            <a:off x="1638300" y="3619500"/>
            <a:ext cx="59436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**</a:t>
            </a:r>
            <a:r>
              <a:rPr lang="en-US" dirty="0" err="1" smtClean="0"/>
              <a:t>Importante</a:t>
            </a:r>
            <a:r>
              <a:rPr lang="en-US" dirty="0" smtClean="0"/>
              <a:t>**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14801"/>
          </a:xfrm>
        </p:spPr>
        <p:txBody>
          <a:bodyPr>
            <a:normAutofit/>
          </a:bodyPr>
          <a:lstStyle/>
          <a:p>
            <a:r>
              <a:rPr lang="en-US" sz="2800" i="1" dirty="0" err="1" smtClean="0"/>
              <a:t>Alguno</a:t>
            </a:r>
            <a:r>
              <a:rPr lang="en-US" sz="2800" i="1" dirty="0" smtClean="0"/>
              <a:t>, </a:t>
            </a:r>
            <a:r>
              <a:rPr lang="en-US" sz="2800" i="1" dirty="0" err="1" smtClean="0"/>
              <a:t>alguna</a:t>
            </a:r>
            <a:r>
              <a:rPr lang="en-US" sz="2800" i="1" dirty="0" smtClean="0"/>
              <a:t>, </a:t>
            </a:r>
            <a:r>
              <a:rPr lang="en-US" sz="2800" i="1" dirty="0" err="1" smtClean="0"/>
              <a:t>algunos</a:t>
            </a:r>
            <a:r>
              <a:rPr lang="en-US" sz="2800" i="1" dirty="0" smtClean="0"/>
              <a:t>, </a:t>
            </a:r>
            <a:r>
              <a:rPr lang="en-US" sz="2800" i="1" dirty="0" err="1" smtClean="0"/>
              <a:t>algunas</a:t>
            </a:r>
            <a:r>
              <a:rPr lang="en-US" sz="2800" i="1" dirty="0" smtClean="0"/>
              <a:t> </a:t>
            </a:r>
            <a:r>
              <a:rPr lang="en-US" sz="2800" dirty="0" smtClean="0"/>
              <a:t>and </a:t>
            </a:r>
            <a:r>
              <a:rPr lang="en-US" sz="2800" i="1" dirty="0" err="1" smtClean="0"/>
              <a:t>ninguno</a:t>
            </a:r>
            <a:r>
              <a:rPr lang="en-US" sz="2800" i="1" dirty="0" smtClean="0"/>
              <a:t>, </a:t>
            </a:r>
            <a:r>
              <a:rPr lang="en-US" sz="2800" i="1" dirty="0" err="1" smtClean="0"/>
              <a:t>ninguna</a:t>
            </a:r>
            <a:r>
              <a:rPr lang="en-US" sz="2800" dirty="0" smtClean="0"/>
              <a:t> match the number (singular or plural) and gender (masculine or feminine) of the noun to which the refer.</a:t>
            </a:r>
          </a:p>
          <a:p>
            <a:pPr lvl="1"/>
            <a:r>
              <a:rPr lang="en-US" sz="2800" i="1" dirty="0" smtClean="0"/>
              <a:t>¿</a:t>
            </a:r>
            <a:r>
              <a:rPr lang="en-US" sz="2800" dirty="0" err="1" smtClean="0"/>
              <a:t>Uds</a:t>
            </a:r>
            <a:r>
              <a:rPr lang="en-US" sz="2800" dirty="0" smtClean="0"/>
              <a:t>. van al </a:t>
            </a:r>
            <a:r>
              <a:rPr lang="en-US" sz="2800" dirty="0" err="1" smtClean="0"/>
              <a:t>laboratorio</a:t>
            </a:r>
            <a:r>
              <a:rPr lang="en-US" sz="2800" dirty="0" smtClean="0"/>
              <a:t> de </a:t>
            </a:r>
            <a:r>
              <a:rPr lang="en-US" sz="2800" dirty="0" err="1" smtClean="0"/>
              <a:t>computadoras</a:t>
            </a:r>
            <a:r>
              <a:rPr lang="en-US" sz="2800" dirty="0" smtClean="0"/>
              <a:t> en </a:t>
            </a:r>
            <a:r>
              <a:rPr lang="en-US" sz="2800" b="1" i="1" u="sng" dirty="0" err="1" smtClean="0"/>
              <a:t>algunas</a:t>
            </a:r>
            <a:r>
              <a:rPr lang="en-US" sz="2800" dirty="0" smtClean="0"/>
              <a:t> </a:t>
            </a:r>
            <a:r>
              <a:rPr lang="en-US" sz="2800" dirty="0" err="1" smtClean="0"/>
              <a:t>clases</a:t>
            </a:r>
            <a:r>
              <a:rPr lang="en-US" sz="2800" dirty="0" smtClean="0"/>
              <a:t>?</a:t>
            </a:r>
          </a:p>
          <a:p>
            <a:pPr lvl="1"/>
            <a:r>
              <a:rPr lang="en-US" sz="2800" dirty="0" smtClean="0"/>
              <a:t>No, no </a:t>
            </a:r>
            <a:r>
              <a:rPr lang="en-US" sz="2800" dirty="0" err="1" smtClean="0"/>
              <a:t>vamos</a:t>
            </a:r>
            <a:r>
              <a:rPr lang="en-US" sz="2800" dirty="0" smtClean="0"/>
              <a:t> al </a:t>
            </a:r>
            <a:r>
              <a:rPr lang="en-US" sz="2800" dirty="0" err="1" smtClean="0"/>
              <a:t>laboratorio</a:t>
            </a:r>
            <a:r>
              <a:rPr lang="en-US" sz="2800" dirty="0" smtClean="0"/>
              <a:t> en </a:t>
            </a:r>
            <a:r>
              <a:rPr lang="en-US" sz="2800" b="1" i="1" u="sng" dirty="0" err="1" smtClean="0"/>
              <a:t>ninguna</a:t>
            </a:r>
            <a:r>
              <a:rPr lang="en-US" sz="2800" dirty="0" smtClean="0"/>
              <a:t> </a:t>
            </a:r>
            <a:r>
              <a:rPr lang="en-US" sz="2800" dirty="0" err="1" smtClean="0"/>
              <a:t>clase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**</a:t>
            </a:r>
            <a:r>
              <a:rPr lang="en-US" dirty="0" err="1" smtClean="0"/>
              <a:t>Importante</a:t>
            </a:r>
            <a:r>
              <a:rPr lang="en-US" dirty="0" smtClean="0"/>
              <a:t>**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581900" cy="403860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When </a:t>
            </a:r>
            <a:r>
              <a:rPr lang="en-US" sz="2800" i="1" dirty="0" err="1" smtClean="0"/>
              <a:t>alguno</a:t>
            </a:r>
            <a:r>
              <a:rPr lang="en-US" sz="2800" dirty="0" smtClean="0"/>
              <a:t> and </a:t>
            </a:r>
            <a:r>
              <a:rPr lang="en-US" sz="2800" i="1" dirty="0" err="1" smtClean="0"/>
              <a:t>ninguno</a:t>
            </a:r>
            <a:r>
              <a:rPr lang="en-US" sz="2800" i="1" dirty="0" smtClean="0"/>
              <a:t> </a:t>
            </a:r>
            <a:r>
              <a:rPr lang="en-US" sz="2800" dirty="0" smtClean="0"/>
              <a:t>come before a </a:t>
            </a: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masculine singular noun</a:t>
            </a:r>
            <a:r>
              <a:rPr lang="en-US" sz="2800" dirty="0" smtClean="0"/>
              <a:t>, they change to </a:t>
            </a:r>
            <a:r>
              <a:rPr lang="en-US" sz="2800" i="1" dirty="0" err="1" smtClean="0"/>
              <a:t>algún</a:t>
            </a:r>
            <a:r>
              <a:rPr lang="en-US" sz="2800" i="1" dirty="0" smtClean="0"/>
              <a:t> </a:t>
            </a:r>
            <a:r>
              <a:rPr lang="en-US" sz="2800" dirty="0" smtClean="0"/>
              <a:t>and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ningún</a:t>
            </a:r>
            <a:r>
              <a:rPr lang="en-US" sz="2800" i="1" dirty="0" smtClean="0"/>
              <a:t>.</a:t>
            </a:r>
          </a:p>
          <a:p>
            <a:pPr lvl="1"/>
            <a:r>
              <a:rPr lang="en-US" sz="2800" i="1" dirty="0" smtClean="0"/>
              <a:t>¿</a:t>
            </a:r>
            <a:r>
              <a:rPr lang="en-US" sz="2800" dirty="0" smtClean="0"/>
              <a:t>Vas a </a:t>
            </a:r>
            <a:r>
              <a:rPr lang="en-US" sz="2800" dirty="0" err="1" smtClean="0"/>
              <a:t>dar</a:t>
            </a:r>
            <a:r>
              <a:rPr lang="en-US" sz="2800" dirty="0" smtClean="0"/>
              <a:t> </a:t>
            </a:r>
            <a:r>
              <a:rPr lang="en-US" sz="2800" b="1" i="1" dirty="0" err="1" smtClean="0"/>
              <a:t>algún</a:t>
            </a:r>
            <a:r>
              <a:rPr lang="en-US" sz="2800" dirty="0" smtClean="0"/>
              <a:t> </a:t>
            </a:r>
            <a:r>
              <a:rPr lang="en-US" sz="2800" dirty="0" err="1" smtClean="0"/>
              <a:t>discurso</a:t>
            </a:r>
            <a:r>
              <a:rPr lang="en-US" sz="2800" dirty="0" smtClean="0"/>
              <a:t> en la </a:t>
            </a:r>
            <a:r>
              <a:rPr lang="en-US" sz="2800" dirty="0" err="1" smtClean="0"/>
              <a:t>clase</a:t>
            </a:r>
            <a:r>
              <a:rPr lang="en-US" sz="2800" dirty="0" smtClean="0"/>
              <a:t> de </a:t>
            </a:r>
            <a:r>
              <a:rPr lang="en-US" sz="2800" dirty="0" err="1" smtClean="0"/>
              <a:t>inglés</a:t>
            </a:r>
            <a:r>
              <a:rPr lang="en-US" sz="2800" dirty="0" smtClean="0"/>
              <a:t>?</a:t>
            </a:r>
          </a:p>
          <a:p>
            <a:pPr lvl="1"/>
            <a:r>
              <a:rPr lang="en-US" sz="2800" dirty="0" smtClean="0"/>
              <a:t>No, no </a:t>
            </a:r>
            <a:r>
              <a:rPr lang="en-US" sz="2800" dirty="0" err="1" smtClean="0"/>
              <a:t>voy</a:t>
            </a:r>
            <a:r>
              <a:rPr lang="en-US" sz="2800" dirty="0" smtClean="0"/>
              <a:t> a </a:t>
            </a:r>
            <a:r>
              <a:rPr lang="en-US" sz="2800" dirty="0" err="1" smtClean="0"/>
              <a:t>dar</a:t>
            </a:r>
            <a:r>
              <a:rPr lang="en-US" sz="2800" dirty="0" smtClean="0"/>
              <a:t> </a:t>
            </a:r>
            <a:r>
              <a:rPr lang="en-US" sz="2800" b="1" i="1" dirty="0" err="1" smtClean="0"/>
              <a:t>ningún</a:t>
            </a:r>
            <a:r>
              <a:rPr lang="en-US" sz="2800" dirty="0" smtClean="0"/>
              <a:t> </a:t>
            </a:r>
            <a:r>
              <a:rPr lang="en-US" sz="2800" dirty="0" err="1" smtClean="0"/>
              <a:t>discurso</a:t>
            </a:r>
            <a:r>
              <a:rPr lang="en-US" sz="2800" dirty="0" smtClean="0"/>
              <a:t>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99294" cy="1461247"/>
          </a:xfrm>
        </p:spPr>
        <p:txBody>
          <a:bodyPr/>
          <a:lstStyle/>
          <a:p>
            <a:r>
              <a:rPr lang="en-US" sz="3200" dirty="0" err="1" smtClean="0"/>
              <a:t>Paco</a:t>
            </a:r>
            <a:r>
              <a:rPr lang="en-US" sz="3200" dirty="0" smtClean="0"/>
              <a:t> and Nora are talking about class. Look at the underlined words in each sentence. Write a + if the word is affirmative and – if the word </a:t>
            </a:r>
            <a:r>
              <a:rPr lang="en-US" sz="3200" smtClean="0"/>
              <a:t>is negative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10600" cy="434339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¿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qué</a:t>
            </a:r>
            <a:r>
              <a:rPr lang="en-US" sz="2400" dirty="0" smtClean="0"/>
              <a:t> </a:t>
            </a:r>
            <a:r>
              <a:rPr lang="en-US" sz="2400" dirty="0" err="1" smtClean="0"/>
              <a:t>tú</a:t>
            </a:r>
            <a:r>
              <a:rPr lang="en-US" sz="2400" dirty="0" smtClean="0"/>
              <a:t> </a:t>
            </a:r>
            <a:r>
              <a:rPr lang="en-US" sz="2400" u="sng" dirty="0" err="1" smtClean="0"/>
              <a:t>siempre</a:t>
            </a:r>
            <a:r>
              <a:rPr lang="en-US" sz="2400" dirty="0" smtClean="0"/>
              <a:t> </a:t>
            </a:r>
            <a:r>
              <a:rPr lang="en-US" sz="2400" dirty="0" err="1" smtClean="0"/>
              <a:t>haces</a:t>
            </a:r>
            <a:r>
              <a:rPr lang="en-US" sz="2400" dirty="0" smtClean="0"/>
              <a:t> </a:t>
            </a:r>
            <a:r>
              <a:rPr lang="en-US" sz="2400" dirty="0" err="1" smtClean="0"/>
              <a:t>preguntas</a:t>
            </a:r>
            <a:r>
              <a:rPr lang="en-US" sz="2400" dirty="0" smtClean="0"/>
              <a:t> en </a:t>
            </a:r>
            <a:r>
              <a:rPr lang="en-US" sz="2400" dirty="0" err="1" smtClean="0"/>
              <a:t>esa</a:t>
            </a:r>
            <a:r>
              <a:rPr lang="en-US" sz="2400" dirty="0" smtClean="0"/>
              <a:t> </a:t>
            </a:r>
            <a:r>
              <a:rPr lang="en-US" sz="2400" dirty="0" err="1" smtClean="0"/>
              <a:t>clase</a:t>
            </a:r>
            <a:r>
              <a:rPr lang="en-US" sz="2400" dirty="0" smtClean="0"/>
              <a:t>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Porque</a:t>
            </a:r>
            <a:r>
              <a:rPr lang="en-US" sz="2400" dirty="0" smtClean="0"/>
              <a:t> </a:t>
            </a:r>
            <a:r>
              <a:rPr lang="en-US" sz="2400" dirty="0" err="1" smtClean="0"/>
              <a:t>yo</a:t>
            </a:r>
            <a:r>
              <a:rPr lang="en-US" sz="2400" dirty="0" smtClean="0"/>
              <a:t> </a:t>
            </a:r>
            <a:r>
              <a:rPr lang="en-US" sz="2400" u="sng" dirty="0" err="1" smtClean="0"/>
              <a:t>nunca</a:t>
            </a:r>
            <a:r>
              <a:rPr lang="en-US" sz="2400" dirty="0" smtClean="0"/>
              <a:t> </a:t>
            </a:r>
            <a:r>
              <a:rPr lang="en-US" sz="2400" dirty="0" err="1" smtClean="0"/>
              <a:t>entiendo</a:t>
            </a:r>
            <a:r>
              <a:rPr lang="en-US" sz="2400" dirty="0" smtClean="0"/>
              <a:t> y me </a:t>
            </a:r>
            <a:r>
              <a:rPr lang="en-US" sz="2400" dirty="0" err="1" smtClean="0"/>
              <a:t>gusta</a:t>
            </a:r>
            <a:r>
              <a:rPr lang="en-US" sz="2400" dirty="0" smtClean="0"/>
              <a:t> </a:t>
            </a:r>
            <a:r>
              <a:rPr lang="en-US" sz="2400" dirty="0" err="1" smtClean="0"/>
              <a:t>entender</a:t>
            </a:r>
            <a:r>
              <a:rPr lang="en-US" sz="2400" dirty="0" smtClean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¿</a:t>
            </a:r>
            <a:r>
              <a:rPr lang="en-US" sz="2400" dirty="0" err="1" smtClean="0"/>
              <a:t>Conoces</a:t>
            </a:r>
            <a:r>
              <a:rPr lang="en-US" sz="2400" dirty="0" smtClean="0"/>
              <a:t> a Mariana? A </a:t>
            </a:r>
            <a:r>
              <a:rPr lang="en-US" sz="2400" dirty="0" err="1" smtClean="0"/>
              <a:t>ella</a:t>
            </a:r>
            <a:r>
              <a:rPr lang="en-US" sz="2400" dirty="0" smtClean="0"/>
              <a:t> </a:t>
            </a:r>
            <a:r>
              <a:rPr lang="en-US" sz="2400" u="sng" dirty="0" err="1" smtClean="0"/>
              <a:t>también</a:t>
            </a:r>
            <a:r>
              <a:rPr lang="en-US" sz="2400" dirty="0" smtClean="0"/>
              <a:t> le </a:t>
            </a:r>
            <a:r>
              <a:rPr lang="en-US" sz="2400" dirty="0" err="1" smtClean="0"/>
              <a:t>gusta</a:t>
            </a:r>
            <a:r>
              <a:rPr lang="en-US" sz="2400" dirty="0" smtClean="0"/>
              <a:t> </a:t>
            </a:r>
            <a:r>
              <a:rPr lang="en-US" sz="2400" dirty="0" err="1" smtClean="0"/>
              <a:t>hacer</a:t>
            </a:r>
            <a:r>
              <a:rPr lang="en-US" sz="2400" dirty="0" smtClean="0"/>
              <a:t> </a:t>
            </a:r>
            <a:r>
              <a:rPr lang="en-US" sz="2400" dirty="0" err="1" smtClean="0"/>
              <a:t>preguntas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¡</a:t>
            </a:r>
            <a:r>
              <a:rPr lang="en-US" sz="2400" dirty="0" err="1" smtClean="0"/>
              <a:t>Sí</a:t>
            </a:r>
            <a:r>
              <a:rPr lang="en-US" sz="2400" dirty="0" smtClean="0"/>
              <a:t>! Ella </a:t>
            </a:r>
            <a:r>
              <a:rPr lang="en-US" sz="2400" u="sng" dirty="0" err="1" smtClean="0"/>
              <a:t>tampoco</a:t>
            </a:r>
            <a:r>
              <a:rPr lang="en-US" sz="2400" dirty="0" smtClean="0"/>
              <a:t> </a:t>
            </a:r>
            <a:r>
              <a:rPr lang="en-US" sz="2400" dirty="0" err="1" smtClean="0"/>
              <a:t>entiende</a:t>
            </a:r>
            <a:r>
              <a:rPr lang="en-US" sz="2400" dirty="0" smtClean="0"/>
              <a:t> la </a:t>
            </a:r>
            <a:r>
              <a:rPr lang="en-US" sz="2400" dirty="0" err="1" smtClean="0"/>
              <a:t>clase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Yo</a:t>
            </a:r>
            <a:r>
              <a:rPr lang="en-US" sz="2400" dirty="0" smtClean="0"/>
              <a:t> </a:t>
            </a:r>
            <a:r>
              <a:rPr lang="en-US" sz="2400" u="sng" dirty="0" err="1" smtClean="0"/>
              <a:t>siempre</a:t>
            </a:r>
            <a:r>
              <a:rPr lang="en-US" sz="2400" dirty="0" smtClean="0"/>
              <a:t>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quiero</a:t>
            </a:r>
            <a:r>
              <a:rPr lang="en-US" sz="2400" dirty="0" smtClean="0"/>
              <a:t> </a:t>
            </a:r>
            <a:r>
              <a:rPr lang="en-US" sz="2400" dirty="0" err="1" smtClean="0"/>
              <a:t>ayudar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Yo</a:t>
            </a:r>
            <a:r>
              <a:rPr lang="en-US" sz="2400" dirty="0" smtClean="0"/>
              <a:t> </a:t>
            </a:r>
            <a:r>
              <a:rPr lang="en-US" sz="2400" u="sng" dirty="0" err="1" smtClean="0"/>
              <a:t>también</a:t>
            </a:r>
            <a:r>
              <a:rPr lang="en-US" sz="2400" dirty="0" smtClean="0"/>
              <a:t> </a:t>
            </a:r>
            <a:r>
              <a:rPr lang="en-US" sz="2400" dirty="0" err="1" smtClean="0"/>
              <a:t>quiero</a:t>
            </a:r>
            <a:r>
              <a:rPr lang="en-US" sz="2400" dirty="0" smtClean="0"/>
              <a:t> </a:t>
            </a:r>
            <a:r>
              <a:rPr lang="en-US" sz="2400" dirty="0" err="1" smtClean="0"/>
              <a:t>ayudar</a:t>
            </a:r>
            <a:r>
              <a:rPr lang="en-US" sz="2400" dirty="0" smtClean="0"/>
              <a:t> a Marina.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0" y="1752600"/>
            <a:ext cx="5998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+</a:t>
            </a:r>
            <a:endParaRPr lang="en-US" sz="5400" b="1" cap="none" spc="0" dirty="0">
              <a:ln w="12700">
                <a:solidFill>
                  <a:schemeClr val="accent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077200" y="2286000"/>
            <a:ext cx="4331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</a:t>
            </a:r>
            <a:endParaRPr lang="en-US" sz="5400" b="1" cap="none" spc="0" dirty="0">
              <a:ln w="12700">
                <a:solidFill>
                  <a:schemeClr val="accent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34400" y="2895600"/>
            <a:ext cx="37124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+</a:t>
            </a:r>
            <a:endParaRPr lang="en-US" sz="5400" b="1" cap="none" spc="0" dirty="0">
              <a:ln w="12700">
                <a:solidFill>
                  <a:schemeClr val="accent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05400" y="4495800"/>
            <a:ext cx="5998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+</a:t>
            </a:r>
            <a:endParaRPr lang="en-US" sz="5400" b="1" cap="none" spc="0" dirty="0">
              <a:ln w="12700">
                <a:solidFill>
                  <a:schemeClr val="accent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43600" y="3810000"/>
            <a:ext cx="4331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</a:t>
            </a:r>
            <a:endParaRPr lang="en-US" sz="5400" b="1" cap="none" spc="0" dirty="0">
              <a:ln w="12700">
                <a:solidFill>
                  <a:schemeClr val="accent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 flipH="1">
            <a:off x="6172200" y="5029200"/>
            <a:ext cx="457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+</a:t>
            </a:r>
            <a:endParaRPr lang="en-US" sz="5400" b="1" cap="none" spc="0" dirty="0">
              <a:ln w="12700">
                <a:solidFill>
                  <a:schemeClr val="accent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5" grpId="0"/>
      <p:bldP spid="7" grpId="0"/>
      <p:bldP spid="9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Change the underlined word in each sentence to its opposite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4876800" cy="42672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u="sng" dirty="0" err="1" smtClean="0"/>
              <a:t>Alguien</a:t>
            </a:r>
            <a:r>
              <a:rPr lang="en-US" sz="2400" dirty="0" smtClean="0"/>
              <a:t> </a:t>
            </a:r>
            <a:r>
              <a:rPr lang="en-US" sz="2400" dirty="0" err="1" smtClean="0"/>
              <a:t>contesta</a:t>
            </a:r>
            <a:r>
              <a:rPr lang="en-US" sz="2400" dirty="0" smtClean="0"/>
              <a:t> la </a:t>
            </a:r>
            <a:r>
              <a:rPr lang="en-US" sz="2400" dirty="0" err="1" smtClean="0"/>
              <a:t>pregunta</a:t>
            </a:r>
            <a:r>
              <a:rPr lang="en-US" sz="2400" dirty="0" smtClean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Lucia </a:t>
            </a:r>
            <a:r>
              <a:rPr lang="en-US" sz="2400" u="sng" dirty="0" err="1" smtClean="0"/>
              <a:t>siempre</a:t>
            </a:r>
            <a:r>
              <a:rPr lang="en-US" sz="2400" dirty="0" smtClean="0"/>
              <a:t> </a:t>
            </a:r>
            <a:r>
              <a:rPr lang="en-US" sz="2400" dirty="0" err="1" smtClean="0"/>
              <a:t>llega</a:t>
            </a:r>
            <a:r>
              <a:rPr lang="en-US" sz="2400" dirty="0" smtClean="0"/>
              <a:t> </a:t>
            </a:r>
            <a:r>
              <a:rPr lang="en-US" sz="2400" dirty="0" err="1" smtClean="0"/>
              <a:t>tarde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Mis</a:t>
            </a:r>
            <a:r>
              <a:rPr lang="en-US" sz="2400" dirty="0" smtClean="0"/>
              <a:t> padres </a:t>
            </a:r>
            <a:r>
              <a:rPr lang="en-US" sz="2400" u="sng" dirty="0" err="1" smtClean="0"/>
              <a:t>nunca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un </a:t>
            </a:r>
            <a:r>
              <a:rPr lang="en-US" sz="2400" dirty="0" err="1" smtClean="0"/>
              <a:t>discurso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u="sng" dirty="0" err="1" smtClean="0"/>
              <a:t>También</a:t>
            </a:r>
            <a:r>
              <a:rPr lang="en-US" sz="2400" dirty="0" smtClean="0"/>
              <a:t> </a:t>
            </a:r>
            <a:r>
              <a:rPr lang="en-US" sz="2400" dirty="0" err="1" smtClean="0"/>
              <a:t>haces</a:t>
            </a:r>
            <a:r>
              <a:rPr lang="en-US" sz="2400" dirty="0" smtClean="0"/>
              <a:t> </a:t>
            </a:r>
            <a:r>
              <a:rPr lang="en-US" sz="2400" dirty="0" err="1" smtClean="0"/>
              <a:t>tu</a:t>
            </a:r>
            <a:r>
              <a:rPr lang="en-US" sz="2400" dirty="0" smtClean="0"/>
              <a:t> </a:t>
            </a:r>
            <a:r>
              <a:rPr lang="en-US" sz="2400" dirty="0" err="1" smtClean="0"/>
              <a:t>proyecto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Marta y Juan </a:t>
            </a:r>
            <a:r>
              <a:rPr lang="en-US" sz="2400" u="sng" dirty="0" err="1" smtClean="0"/>
              <a:t>tampoco</a:t>
            </a:r>
            <a:r>
              <a:rPr lang="en-US" sz="2400" dirty="0" smtClean="0"/>
              <a:t> </a:t>
            </a:r>
            <a:r>
              <a:rPr lang="en-US" sz="2400" dirty="0" err="1" smtClean="0"/>
              <a:t>piden</a:t>
            </a:r>
            <a:r>
              <a:rPr lang="en-US" sz="2400" dirty="0" smtClean="0"/>
              <a:t> </a:t>
            </a:r>
            <a:r>
              <a:rPr lang="en-US" sz="2400" dirty="0" err="1" smtClean="0"/>
              <a:t>ayuda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Yo</a:t>
            </a:r>
            <a:r>
              <a:rPr lang="en-US" sz="2400" dirty="0" smtClean="0"/>
              <a:t> no </a:t>
            </a:r>
            <a:r>
              <a:rPr lang="en-US" sz="2400" dirty="0" err="1" smtClean="0"/>
              <a:t>tengo</a:t>
            </a:r>
            <a:r>
              <a:rPr lang="en-US" sz="2400" dirty="0" smtClean="0"/>
              <a:t> </a:t>
            </a:r>
            <a:r>
              <a:rPr lang="en-US" sz="2400" u="sng" dirty="0" err="1" smtClean="0"/>
              <a:t>ninguna</a:t>
            </a:r>
            <a:r>
              <a:rPr lang="en-US" sz="2400" dirty="0" smtClean="0"/>
              <a:t> </a:t>
            </a:r>
            <a:r>
              <a:rPr lang="en-US" sz="2400" dirty="0" err="1" smtClean="0"/>
              <a:t>clase</a:t>
            </a:r>
            <a:r>
              <a:rPr lang="en-US" sz="2400" dirty="0" smtClean="0"/>
              <a:t> </a:t>
            </a:r>
            <a:r>
              <a:rPr lang="en-US" sz="2400" dirty="0" err="1" smtClean="0"/>
              <a:t>aburrida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828800"/>
            <a:ext cx="3429000" cy="3738563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2600" dirty="0" err="1" smtClean="0"/>
              <a:t>Nadie</a:t>
            </a:r>
            <a:endParaRPr lang="en-US" sz="2600" dirty="0" smtClean="0"/>
          </a:p>
          <a:p>
            <a:pPr>
              <a:buFont typeface="+mj-lt"/>
              <a:buAutoNum type="arabicPeriod"/>
            </a:pPr>
            <a:r>
              <a:rPr lang="en-US" sz="2600" dirty="0" err="1" smtClean="0"/>
              <a:t>Nunca</a:t>
            </a:r>
            <a:endParaRPr lang="en-US" sz="2600" dirty="0" smtClean="0"/>
          </a:p>
          <a:p>
            <a:pPr>
              <a:buFont typeface="+mj-lt"/>
              <a:buAutoNum type="arabicPeriod"/>
            </a:pPr>
            <a:r>
              <a:rPr lang="en-US" sz="2600" dirty="0" err="1" smtClean="0"/>
              <a:t>Siempre</a:t>
            </a:r>
            <a:endParaRPr lang="en-US" sz="2600" dirty="0" smtClean="0"/>
          </a:p>
          <a:p>
            <a:pPr>
              <a:buFont typeface="+mj-lt"/>
              <a:buAutoNum type="arabicPeriod"/>
            </a:pPr>
            <a:r>
              <a:rPr lang="en-US" sz="2600" dirty="0" err="1" smtClean="0"/>
              <a:t>Tampoco</a:t>
            </a:r>
            <a:endParaRPr lang="en-US" sz="2600" dirty="0" smtClean="0"/>
          </a:p>
          <a:p>
            <a:pPr>
              <a:buFont typeface="+mj-lt"/>
              <a:buAutoNum type="arabicPeriod"/>
            </a:pPr>
            <a:r>
              <a:rPr lang="en-US" sz="2600" dirty="0" err="1" smtClean="0"/>
              <a:t>También</a:t>
            </a:r>
            <a:endParaRPr lang="en-US" sz="2600" dirty="0" smtClean="0"/>
          </a:p>
          <a:p>
            <a:pPr>
              <a:buFont typeface="+mj-lt"/>
              <a:buAutoNum type="arabicPeriod"/>
            </a:pPr>
            <a:r>
              <a:rPr lang="en-US" sz="2600" dirty="0" err="1" smtClean="0"/>
              <a:t>Alguna</a:t>
            </a:r>
            <a:endParaRPr lang="en-US" sz="2600" dirty="0" smtClean="0"/>
          </a:p>
          <a:p>
            <a:pPr>
              <a:buFont typeface="+mj-lt"/>
              <a:buAutoNum type="arabicPeriod"/>
            </a:pP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the correct form of </a:t>
            </a:r>
            <a:r>
              <a:rPr lang="en-US" dirty="0" err="1" smtClean="0"/>
              <a:t>alguno</a:t>
            </a:r>
            <a:r>
              <a:rPr lang="en-US" dirty="0" smtClean="0"/>
              <a:t> or </a:t>
            </a:r>
            <a:r>
              <a:rPr lang="en-US" dirty="0" err="1" smtClean="0"/>
              <a:t>ninguno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(</a:t>
            </a:r>
            <a:r>
              <a:rPr lang="en-US" sz="2800" dirty="0" err="1" smtClean="0"/>
              <a:t>algunas</a:t>
            </a:r>
            <a:r>
              <a:rPr lang="en-US" sz="2800" dirty="0" smtClean="0"/>
              <a:t>/ </a:t>
            </a:r>
            <a:r>
              <a:rPr lang="en-US" sz="2800" dirty="0" err="1" smtClean="0"/>
              <a:t>algunos</a:t>
            </a:r>
            <a:r>
              <a:rPr lang="en-US" sz="2800" dirty="0" smtClean="0"/>
              <a:t>) </a:t>
            </a:r>
            <a:r>
              <a:rPr lang="en-US" sz="2800" dirty="0" err="1" smtClean="0"/>
              <a:t>asientos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(</a:t>
            </a:r>
            <a:r>
              <a:rPr lang="en-US" sz="2800" dirty="0" err="1" smtClean="0"/>
              <a:t>alguna</a:t>
            </a:r>
            <a:r>
              <a:rPr lang="en-US" sz="2800" dirty="0" smtClean="0"/>
              <a:t>/ </a:t>
            </a:r>
            <a:r>
              <a:rPr lang="en-US" sz="2800" dirty="0" err="1" smtClean="0"/>
              <a:t>algunos</a:t>
            </a:r>
            <a:r>
              <a:rPr lang="en-US" sz="2800" dirty="0" smtClean="0"/>
              <a:t>) </a:t>
            </a:r>
            <a:r>
              <a:rPr lang="en-US" sz="2800" dirty="0" err="1" smtClean="0"/>
              <a:t>cinta</a:t>
            </a:r>
            <a:r>
              <a:rPr lang="en-US" sz="2800" dirty="0" smtClean="0"/>
              <a:t> </a:t>
            </a:r>
            <a:r>
              <a:rPr lang="en-US" sz="2800" dirty="0" err="1" smtClean="0"/>
              <a:t>adhesiva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(</a:t>
            </a:r>
            <a:r>
              <a:rPr lang="en-US" sz="2800" dirty="0" err="1" smtClean="0"/>
              <a:t>algunos</a:t>
            </a:r>
            <a:r>
              <a:rPr lang="en-US" sz="2800" dirty="0" smtClean="0"/>
              <a:t>/ </a:t>
            </a:r>
            <a:r>
              <a:rPr lang="en-US" sz="2800" dirty="0" err="1" smtClean="0"/>
              <a:t>algún</a:t>
            </a:r>
            <a:r>
              <a:rPr lang="en-US" sz="2800" dirty="0" smtClean="0"/>
              <a:t>) </a:t>
            </a:r>
            <a:r>
              <a:rPr lang="en-US" sz="2800" dirty="0" err="1" smtClean="0"/>
              <a:t>armario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(</a:t>
            </a:r>
            <a:r>
              <a:rPr lang="en-US" sz="2800" dirty="0" err="1" smtClean="0"/>
              <a:t>ningún</a:t>
            </a:r>
            <a:r>
              <a:rPr lang="en-US" sz="2800" dirty="0" smtClean="0"/>
              <a:t>/ </a:t>
            </a:r>
            <a:r>
              <a:rPr lang="en-US" sz="2800" dirty="0" err="1" smtClean="0"/>
              <a:t>ninguna</a:t>
            </a:r>
            <a:r>
              <a:rPr lang="en-US" sz="2800" dirty="0" smtClean="0"/>
              <a:t>) </a:t>
            </a:r>
            <a:r>
              <a:rPr lang="en-US" sz="2800" dirty="0" err="1" smtClean="0"/>
              <a:t>libro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(</a:t>
            </a:r>
            <a:r>
              <a:rPr lang="en-US" sz="2800" dirty="0" err="1" smtClean="0"/>
              <a:t>algunos</a:t>
            </a:r>
            <a:r>
              <a:rPr lang="en-US" sz="2800" dirty="0" smtClean="0"/>
              <a:t>/ </a:t>
            </a:r>
            <a:r>
              <a:rPr lang="en-US" sz="2800" dirty="0" err="1" smtClean="0"/>
              <a:t>alguna</a:t>
            </a:r>
            <a:r>
              <a:rPr lang="en-US" sz="2800" dirty="0" smtClean="0"/>
              <a:t>) </a:t>
            </a:r>
            <a:r>
              <a:rPr lang="en-US" sz="2800" dirty="0" err="1" smtClean="0"/>
              <a:t>materiales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(</a:t>
            </a:r>
            <a:r>
              <a:rPr lang="en-US" sz="2800" dirty="0" err="1" smtClean="0"/>
              <a:t>ninguna</a:t>
            </a:r>
            <a:r>
              <a:rPr lang="en-US" sz="2800" dirty="0" smtClean="0"/>
              <a:t>/ </a:t>
            </a:r>
            <a:r>
              <a:rPr lang="en-US" sz="2800" dirty="0" err="1" smtClean="0"/>
              <a:t>ningún</a:t>
            </a:r>
            <a:r>
              <a:rPr lang="en-US" sz="2800" dirty="0" smtClean="0"/>
              <a:t>) </a:t>
            </a:r>
            <a:r>
              <a:rPr lang="en-US" sz="2800" dirty="0" err="1" smtClean="0"/>
              <a:t>grapadora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3200400" y="2133600"/>
            <a:ext cx="15240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447800" y="4724400"/>
            <a:ext cx="1600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24000" y="5410200"/>
            <a:ext cx="16764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371600" y="2819400"/>
            <a:ext cx="16764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971800" y="3429000"/>
            <a:ext cx="1600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71600" y="4114800"/>
            <a:ext cx="17526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the answer that completes each sentence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53400" cy="37338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-¿</a:t>
            </a:r>
            <a:r>
              <a:rPr lang="en-US" sz="2400" dirty="0" err="1" smtClean="0"/>
              <a:t>Conoces</a:t>
            </a:r>
            <a:r>
              <a:rPr lang="en-US" sz="2400" dirty="0" smtClean="0"/>
              <a:t> a </a:t>
            </a:r>
            <a:r>
              <a:rPr lang="en-US" sz="2400" dirty="0" err="1" smtClean="0"/>
              <a:t>alguien</a:t>
            </a:r>
            <a:r>
              <a:rPr lang="en-US" sz="2400" dirty="0" smtClean="0"/>
              <a:t> en el </a:t>
            </a:r>
            <a:r>
              <a:rPr lang="en-US" sz="2400" dirty="0" err="1" smtClean="0"/>
              <a:t>laboratorio</a:t>
            </a:r>
            <a:r>
              <a:rPr lang="en-US" sz="2400" dirty="0" smtClean="0"/>
              <a:t>?                       - No, </a:t>
            </a:r>
            <a:r>
              <a:rPr lang="en-US" sz="2400" dirty="0" err="1" smtClean="0"/>
              <a:t>yo</a:t>
            </a:r>
            <a:r>
              <a:rPr lang="en-US" sz="2400" dirty="0" smtClean="0"/>
              <a:t> no </a:t>
            </a:r>
            <a:r>
              <a:rPr lang="en-US" sz="2400" dirty="0" err="1" smtClean="0"/>
              <a:t>conozco</a:t>
            </a:r>
            <a:r>
              <a:rPr lang="en-US" sz="2400" dirty="0" smtClean="0"/>
              <a:t> a _________ (</a:t>
            </a:r>
            <a:r>
              <a:rPr lang="en-US" sz="2400" dirty="0" err="1" smtClean="0"/>
              <a:t>alguien</a:t>
            </a:r>
            <a:r>
              <a:rPr lang="en-US" sz="2400" dirty="0" smtClean="0"/>
              <a:t>/ </a:t>
            </a:r>
            <a:r>
              <a:rPr lang="en-US" sz="2400" dirty="0" err="1" smtClean="0"/>
              <a:t>nadie</a:t>
            </a:r>
            <a:r>
              <a:rPr lang="en-US" sz="24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-¿</a:t>
            </a:r>
            <a:r>
              <a:rPr lang="en-US" sz="2400" dirty="0" err="1" smtClean="0"/>
              <a:t>Va</a:t>
            </a:r>
            <a:r>
              <a:rPr lang="en-US" sz="2400" dirty="0" smtClean="0"/>
              <a:t> a comer </a:t>
            </a:r>
            <a:r>
              <a:rPr lang="en-US" sz="2400" dirty="0" err="1" smtClean="0"/>
              <a:t>algo</a:t>
            </a:r>
            <a:r>
              <a:rPr lang="en-US" sz="2400" dirty="0" smtClean="0"/>
              <a:t> Anita?                                            - No, no </a:t>
            </a:r>
            <a:r>
              <a:rPr lang="en-US" sz="2400" dirty="0" err="1" smtClean="0"/>
              <a:t>va</a:t>
            </a:r>
            <a:r>
              <a:rPr lang="en-US" sz="2400" dirty="0" smtClean="0"/>
              <a:t> a comer _____________ (</a:t>
            </a:r>
            <a:r>
              <a:rPr lang="en-US" sz="2400" dirty="0" err="1" smtClean="0"/>
              <a:t>algo</a:t>
            </a:r>
            <a:r>
              <a:rPr lang="en-US" sz="2400" dirty="0" smtClean="0"/>
              <a:t>/ nada)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-¿</a:t>
            </a:r>
            <a:r>
              <a:rPr lang="en-US" sz="2400" dirty="0" err="1" smtClean="0"/>
              <a:t>Conoce</a:t>
            </a:r>
            <a:r>
              <a:rPr lang="en-US" sz="2400" dirty="0" smtClean="0"/>
              <a:t> Sandra a </a:t>
            </a:r>
            <a:r>
              <a:rPr lang="en-US" sz="2400" dirty="0" err="1" smtClean="0"/>
              <a:t>alguien</a:t>
            </a:r>
            <a:r>
              <a:rPr lang="en-US" sz="2400" dirty="0" smtClean="0"/>
              <a:t> en el </a:t>
            </a:r>
            <a:r>
              <a:rPr lang="en-US" sz="2400" dirty="0" err="1" smtClean="0"/>
              <a:t>laboratorio</a:t>
            </a:r>
            <a:r>
              <a:rPr lang="en-US" sz="2400" dirty="0" smtClean="0"/>
              <a:t>?           -</a:t>
            </a:r>
            <a:r>
              <a:rPr lang="en-US" sz="2400" dirty="0" err="1" smtClean="0"/>
              <a:t>Sí</a:t>
            </a:r>
            <a:r>
              <a:rPr lang="en-US" sz="2400" dirty="0" smtClean="0"/>
              <a:t>, </a:t>
            </a:r>
            <a:r>
              <a:rPr lang="en-US" sz="2400" dirty="0" err="1" smtClean="0"/>
              <a:t>ella</a:t>
            </a:r>
            <a:r>
              <a:rPr lang="en-US" sz="2400" dirty="0" smtClean="0"/>
              <a:t> </a:t>
            </a:r>
            <a:r>
              <a:rPr lang="en-US" sz="2400" dirty="0" err="1" smtClean="0"/>
              <a:t>conoce</a:t>
            </a:r>
            <a:r>
              <a:rPr lang="en-US" sz="2400" dirty="0" smtClean="0"/>
              <a:t> a ___________ (</a:t>
            </a:r>
            <a:r>
              <a:rPr lang="en-US" sz="2400" dirty="0" err="1" smtClean="0"/>
              <a:t>alguien</a:t>
            </a:r>
            <a:r>
              <a:rPr lang="en-US" sz="2400" dirty="0" smtClean="0"/>
              <a:t>/ </a:t>
            </a:r>
            <a:r>
              <a:rPr lang="en-US" sz="2400" dirty="0" err="1" smtClean="0"/>
              <a:t>nadie</a:t>
            </a:r>
            <a:r>
              <a:rPr lang="en-US" sz="24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-¿Alfonso </a:t>
            </a:r>
            <a:r>
              <a:rPr lang="en-US" sz="2400" dirty="0" err="1" smtClean="0"/>
              <a:t>siempre</a:t>
            </a:r>
            <a:r>
              <a:rPr lang="en-US" sz="2400" dirty="0" smtClean="0"/>
              <a:t> </a:t>
            </a:r>
            <a:r>
              <a:rPr lang="en-US" sz="2400" dirty="0" err="1" smtClean="0"/>
              <a:t>llega</a:t>
            </a:r>
            <a:r>
              <a:rPr lang="en-US" sz="2400" dirty="0" smtClean="0"/>
              <a:t> a </a:t>
            </a:r>
            <a:r>
              <a:rPr lang="en-US" sz="2400" dirty="0" err="1" smtClean="0"/>
              <a:t>clase</a:t>
            </a:r>
            <a:r>
              <a:rPr lang="en-US" sz="2400" dirty="0" smtClean="0"/>
              <a:t> a </a:t>
            </a:r>
            <a:r>
              <a:rPr lang="en-US" sz="2400" dirty="0" err="1" smtClean="0"/>
              <a:t>tiempo</a:t>
            </a:r>
            <a:r>
              <a:rPr lang="en-US" sz="2400" dirty="0" smtClean="0"/>
              <a:t>?                     - </a:t>
            </a:r>
            <a:r>
              <a:rPr lang="en-US" sz="2400" dirty="0" err="1" smtClean="0"/>
              <a:t>Sí</a:t>
            </a:r>
            <a:r>
              <a:rPr lang="en-US" sz="2400" dirty="0" smtClean="0"/>
              <a:t>, </a:t>
            </a:r>
            <a:r>
              <a:rPr lang="en-US" sz="2400" dirty="0" err="1" smtClean="0"/>
              <a:t>él</a:t>
            </a:r>
            <a:r>
              <a:rPr lang="en-US" sz="2400" dirty="0" smtClean="0"/>
              <a:t> __________ </a:t>
            </a:r>
            <a:r>
              <a:rPr lang="en-US" sz="2400" dirty="0" err="1" smtClean="0"/>
              <a:t>llega</a:t>
            </a:r>
            <a:r>
              <a:rPr lang="en-US" sz="2400" dirty="0" smtClean="0"/>
              <a:t> a </a:t>
            </a:r>
            <a:r>
              <a:rPr lang="en-US" sz="2400" dirty="0" err="1" smtClean="0"/>
              <a:t>tiempo</a:t>
            </a:r>
            <a:r>
              <a:rPr lang="en-US" sz="2400" dirty="0" smtClean="0"/>
              <a:t>. (</a:t>
            </a:r>
            <a:r>
              <a:rPr lang="en-US" sz="2400" dirty="0" err="1" smtClean="0"/>
              <a:t>siempre</a:t>
            </a:r>
            <a:r>
              <a:rPr lang="en-US" sz="2400" dirty="0" smtClean="0"/>
              <a:t>/ </a:t>
            </a:r>
            <a:r>
              <a:rPr lang="en-US" sz="2400" dirty="0" err="1" smtClean="0"/>
              <a:t>nunca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7010400" y="2209800"/>
            <a:ext cx="1219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934200" y="31242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410200" y="4114800"/>
            <a:ext cx="1219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43600" y="5029200"/>
            <a:ext cx="13716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Fresh">
  <a:themeElements>
    <a:clrScheme name="blue">
      <a:dk1>
        <a:srgbClr val="000000"/>
      </a:dk1>
      <a:lt1>
        <a:sysClr val="window" lastClr="FFFFFF"/>
      </a:lt1>
      <a:dk2>
        <a:srgbClr val="FFC000"/>
      </a:dk2>
      <a:lt2>
        <a:srgbClr val="F0E5B6"/>
      </a:lt2>
      <a:accent1>
        <a:srgbClr val="7FDEEB"/>
      </a:accent1>
      <a:accent2>
        <a:srgbClr val="1A9AAB"/>
      </a:accent2>
      <a:accent3>
        <a:srgbClr val="A9E9F1"/>
      </a:accent3>
      <a:accent4>
        <a:srgbClr val="2AC9DE"/>
      </a:accent4>
      <a:accent5>
        <a:srgbClr val="116772"/>
      </a:accent5>
      <a:accent6>
        <a:srgbClr val="D4F4F8"/>
      </a:accent6>
      <a:hlink>
        <a:srgbClr val="2AC9DE"/>
      </a:hlink>
      <a:folHlink>
        <a:srgbClr val="406EA5"/>
      </a:folHlink>
    </a:clrScheme>
    <a:fontScheme name="Fresh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resh">
      <a:fillStyleLst>
        <a:solidFill>
          <a:schemeClr val="phClr"/>
        </a:solidFill>
        <a:solidFill>
          <a:schemeClr val="phClr">
            <a:tint val="70000"/>
            <a:satMod val="115000"/>
          </a:schemeClr>
        </a:solidFill>
        <a:solidFill>
          <a:schemeClr val="phClr">
            <a:shade val="80000"/>
            <a:satMod val="115000"/>
          </a:schemeClr>
        </a:soli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/>
          </a:solidFill>
          <a:prstDash val="solid"/>
          <a:miter/>
        </a:ln>
        <a:ln w="76200" cap="flat" cmpd="thickThin" algn="ctr">
          <a:solidFill>
            <a:schemeClr val="phClr">
              <a:alpha val="8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63500" sx="101000" sy="101000" rotWithShape="0">
              <a:srgbClr val="FFFFFF">
                <a:alpha val="50000"/>
              </a:srgbClr>
            </a:outerShdw>
          </a:effectLst>
        </a:effectStyle>
        <a:effectStyle>
          <a:effectLst>
            <a:innerShdw blurRad="101600">
              <a:srgbClr val="FFFFFF">
                <a:alpha val="75000"/>
              </a:srgbClr>
            </a:innerShdw>
            <a:outerShdw blurRad="63500" sx="101000" sy="101000" rotWithShape="0">
              <a:srgbClr val="FFFFFF">
                <a:alpha val="50000"/>
              </a:srgbClr>
            </a:outerShdw>
            <a:reflection blurRad="12700" stA="30000" endPos="35000" dist="38100" dir="5400000" sy="-100000" rotWithShape="0"/>
          </a:effectLst>
          <a:scene3d>
            <a:camera prst="orthographicFront">
              <a:rot lat="0" lon="0" rev="0"/>
            </a:camera>
            <a:lightRig rig="balanced" dir="t">
              <a:rot lat="0" lon="0" rev="30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Fresh</Template>
  <TotalTime>566</TotalTime>
  <Words>448</Words>
  <Application>Microsoft Office PowerPoint</Application>
  <PresentationFormat>On-screen Show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Fresh</vt:lpstr>
      <vt:lpstr>Affirmative and Negative Words</vt:lpstr>
      <vt:lpstr>Slide 2</vt:lpstr>
      <vt:lpstr>**Importante**</vt:lpstr>
      <vt:lpstr>**Importante**</vt:lpstr>
      <vt:lpstr>Paco and Nora are talking about class. Look at the underlined words in each sentence. Write a + if the word is affirmative and – if the word is negative</vt:lpstr>
      <vt:lpstr>Change the underlined word in each sentence to its opposite</vt:lpstr>
      <vt:lpstr>Write the correct form of alguno or ninguno</vt:lpstr>
      <vt:lpstr>Choose the answer that completes each sentence</vt:lpstr>
    </vt:vector>
  </TitlesOfParts>
  <Company>SDA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Affirmative and Negative Words</dc:title>
  <dc:creator>SDA</dc:creator>
  <cp:lastModifiedBy>mfcsd</cp:lastModifiedBy>
  <cp:revision>36</cp:revision>
  <dcterms:created xsi:type="dcterms:W3CDTF">2010-09-21T13:42:21Z</dcterms:created>
  <dcterms:modified xsi:type="dcterms:W3CDTF">2015-12-04T20:15:16Z</dcterms:modified>
</cp:coreProperties>
</file>